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4"/>
  </p:notesMasterIdLst>
  <p:sldIdLst>
    <p:sldId id="30573" r:id="rId5"/>
    <p:sldId id="30570" r:id="rId6"/>
    <p:sldId id="262" r:id="rId7"/>
    <p:sldId id="256" r:id="rId8"/>
    <p:sldId id="257" r:id="rId9"/>
    <p:sldId id="258" r:id="rId10"/>
    <p:sldId id="259" r:id="rId11"/>
    <p:sldId id="30571" r:id="rId12"/>
    <p:sldId id="30572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AC5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F865BD-A2DD-4116-A6B2-937AA5D6C053}" v="14" dt="2026-06-14T12:28:20.16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435" autoAdjust="0"/>
    <p:restoredTop sz="97302" autoAdjust="0"/>
  </p:normalViewPr>
  <p:slideViewPr>
    <p:cSldViewPr snapToGrid="0">
      <p:cViewPr varScale="1">
        <p:scale>
          <a:sx n="57" d="100"/>
          <a:sy n="57" d="100"/>
        </p:scale>
        <p:origin x="192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ouk Piening" userId="9b39b6d3-e15d-4172-99f8-f10838a5ddb6" providerId="ADAL" clId="{390166CC-E38F-4329-982C-B45EC70ABFC9}"/>
    <pc:docChg chg="undo custSel modSld">
      <pc:chgData name="Anouk Piening" userId="9b39b6d3-e15d-4172-99f8-f10838a5ddb6" providerId="ADAL" clId="{390166CC-E38F-4329-982C-B45EC70ABFC9}" dt="2026-06-14T12:28:37.282" v="123" actId="1076"/>
      <pc:docMkLst>
        <pc:docMk/>
      </pc:docMkLst>
      <pc:sldChg chg="modSp mod">
        <pc:chgData name="Anouk Piening" userId="9b39b6d3-e15d-4172-99f8-f10838a5ddb6" providerId="ADAL" clId="{390166CC-E38F-4329-982C-B45EC70ABFC9}" dt="2026-06-14T12:00:17.981" v="9" actId="313"/>
        <pc:sldMkLst>
          <pc:docMk/>
          <pc:sldMk cId="624144823" sldId="257"/>
        </pc:sldMkLst>
        <pc:spChg chg="mod">
          <ac:chgData name="Anouk Piening" userId="9b39b6d3-e15d-4172-99f8-f10838a5ddb6" providerId="ADAL" clId="{390166CC-E38F-4329-982C-B45EC70ABFC9}" dt="2026-06-14T12:00:17.981" v="9" actId="313"/>
          <ac:spMkLst>
            <pc:docMk/>
            <pc:sldMk cId="624144823" sldId="257"/>
            <ac:spMk id="100" creationId="{22484EAF-D75D-D530-508A-F6D4F8042FB8}"/>
          </ac:spMkLst>
        </pc:spChg>
      </pc:sldChg>
      <pc:sldChg chg="modSp mod">
        <pc:chgData name="Anouk Piening" userId="9b39b6d3-e15d-4172-99f8-f10838a5ddb6" providerId="ADAL" clId="{390166CC-E38F-4329-982C-B45EC70ABFC9}" dt="2026-06-14T12:00:47.236" v="17" actId="313"/>
        <pc:sldMkLst>
          <pc:docMk/>
          <pc:sldMk cId="4172070957" sldId="258"/>
        </pc:sldMkLst>
        <pc:spChg chg="mod">
          <ac:chgData name="Anouk Piening" userId="9b39b6d3-e15d-4172-99f8-f10838a5ddb6" providerId="ADAL" clId="{390166CC-E38F-4329-982C-B45EC70ABFC9}" dt="2026-06-14T12:00:34.537" v="13" actId="313"/>
          <ac:spMkLst>
            <pc:docMk/>
            <pc:sldMk cId="4172070957" sldId="258"/>
            <ac:spMk id="7" creationId="{692240B2-BDC4-DBAD-EBA8-856EE3A22F7F}"/>
          </ac:spMkLst>
        </pc:spChg>
        <pc:spChg chg="mod">
          <ac:chgData name="Anouk Piening" userId="9b39b6d3-e15d-4172-99f8-f10838a5ddb6" providerId="ADAL" clId="{390166CC-E38F-4329-982C-B45EC70ABFC9}" dt="2026-06-14T12:00:47.236" v="17" actId="313"/>
          <ac:spMkLst>
            <pc:docMk/>
            <pc:sldMk cId="4172070957" sldId="258"/>
            <ac:spMk id="33" creationId="{19A24394-025A-2A6D-61CE-4D1AF95160D9}"/>
          </ac:spMkLst>
        </pc:spChg>
      </pc:sldChg>
      <pc:sldChg chg="modSp mod">
        <pc:chgData name="Anouk Piening" userId="9b39b6d3-e15d-4172-99f8-f10838a5ddb6" providerId="ADAL" clId="{390166CC-E38F-4329-982C-B45EC70ABFC9}" dt="2026-06-14T12:01:39.465" v="23" actId="20577"/>
        <pc:sldMkLst>
          <pc:docMk/>
          <pc:sldMk cId="390173943" sldId="260"/>
        </pc:sldMkLst>
        <pc:spChg chg="mod">
          <ac:chgData name="Anouk Piening" userId="9b39b6d3-e15d-4172-99f8-f10838a5ddb6" providerId="ADAL" clId="{390166CC-E38F-4329-982C-B45EC70ABFC9}" dt="2026-06-14T12:01:39.465" v="23" actId="20577"/>
          <ac:spMkLst>
            <pc:docMk/>
            <pc:sldMk cId="390173943" sldId="260"/>
            <ac:spMk id="41" creationId="{D4F76E27-1006-24D9-0C30-06734A6A644F}"/>
          </ac:spMkLst>
        </pc:spChg>
      </pc:sldChg>
      <pc:sldChg chg="addSp delSp modSp mod">
        <pc:chgData name="Anouk Piening" userId="9b39b6d3-e15d-4172-99f8-f10838a5ddb6" providerId="ADAL" clId="{390166CC-E38F-4329-982C-B45EC70ABFC9}" dt="2026-06-14T12:01:19.248" v="20" actId="1076"/>
        <pc:sldMkLst>
          <pc:docMk/>
          <pc:sldMk cId="1970535529" sldId="262"/>
        </pc:sldMkLst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3" creationId="{94D084D7-5B4D-7B15-7DB4-329C143992D3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7" creationId="{9C47FE36-FFA2-15FC-3B12-2B8F7240F3F2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8" creationId="{4C81354D-9674-0B3F-1706-90B8AA0611F7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10" creationId="{1A6E426C-6B11-3674-C855-2CB7B0135EE4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11" creationId="{7AF9E0F3-0529-2919-AB0C-013F9FDC9535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12" creationId="{E9389D44-E8BF-9340-EAD9-C4053B552DF2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14" creationId="{FF76CB2D-981E-936A-0DD3-09C944F9404A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15" creationId="{99471608-A09A-5AF3-7147-E9A06B772060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16" creationId="{AA50C255-52E0-1D3A-F1CE-658B61B29305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17" creationId="{2777C05D-8E74-A621-312B-A04F9942CFB6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19" creationId="{900EF284-7F97-7425-DB6D-66838486C7AC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20" creationId="{8FFFA5FD-23AC-50A9-E15C-A10377F01A92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23" creationId="{AE553C42-42F4-2D83-C0B8-71A98D75F931}"/>
          </ac:spMkLst>
        </pc:spChg>
        <pc:spChg chg="add mod">
          <ac:chgData name="Anouk Piening" userId="9b39b6d3-e15d-4172-99f8-f10838a5ddb6" providerId="ADAL" clId="{390166CC-E38F-4329-982C-B45EC70ABFC9}" dt="2026-06-14T12:01:14.177" v="19"/>
          <ac:spMkLst>
            <pc:docMk/>
            <pc:sldMk cId="1970535529" sldId="262"/>
            <ac:spMk id="24" creationId="{90EBC4E7-1104-4931-9769-35DCF74E3340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28" creationId="{D824E9D8-98D5-6D2B-A00F-85F705D176D9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29" creationId="{A462AFF0-70AD-96ED-675C-AD1067538581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34" creationId="{F24F9A13-DB4C-64E3-FF51-1E7648C9E400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36" creationId="{10BF88F8-386B-0714-07D3-F13C244D0F1D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37" creationId="{34CADCB8-92A7-FAC4-F89F-6E663C7D52BB}"/>
          </ac:spMkLst>
        </pc:spChg>
        <pc:spChg chg="del">
          <ac:chgData name="Anouk Piening" userId="9b39b6d3-e15d-4172-99f8-f10838a5ddb6" providerId="ADAL" clId="{390166CC-E38F-4329-982C-B45EC70ABFC9}" dt="2026-06-14T12:01:13.303" v="18" actId="478"/>
          <ac:spMkLst>
            <pc:docMk/>
            <pc:sldMk cId="1970535529" sldId="262"/>
            <ac:spMk id="38" creationId="{BD8086D7-2EA7-AC06-5F54-4DBFF32D33EC}"/>
          </ac:spMkLst>
        </pc:spChg>
        <pc:spChg chg="mod">
          <ac:chgData name="Anouk Piening" userId="9b39b6d3-e15d-4172-99f8-f10838a5ddb6" providerId="ADAL" clId="{390166CC-E38F-4329-982C-B45EC70ABFC9}" dt="2026-06-14T12:01:19.248" v="20" actId="1076"/>
          <ac:spMkLst>
            <pc:docMk/>
            <pc:sldMk cId="1970535529" sldId="262"/>
            <ac:spMk id="49" creationId="{2E6A92D1-E0D3-DB82-A710-3EBF21737BA3}"/>
          </ac:spMkLst>
        </pc:spChg>
      </pc:sldChg>
      <pc:sldChg chg="delSp modSp mod">
        <pc:chgData name="Anouk Piening" userId="9b39b6d3-e15d-4172-99f8-f10838a5ddb6" providerId="ADAL" clId="{390166CC-E38F-4329-982C-B45EC70ABFC9}" dt="2026-06-14T11:58:48.807" v="1" actId="478"/>
        <pc:sldMkLst>
          <pc:docMk/>
          <pc:sldMk cId="2987386030" sldId="263"/>
        </pc:sldMkLst>
        <pc:spChg chg="mod">
          <ac:chgData name="Anouk Piening" userId="9b39b6d3-e15d-4172-99f8-f10838a5ddb6" providerId="ADAL" clId="{390166CC-E38F-4329-982C-B45EC70ABFC9}" dt="2026-06-14T11:58:47.169" v="0" actId="20577"/>
          <ac:spMkLst>
            <pc:docMk/>
            <pc:sldMk cId="2987386030" sldId="263"/>
            <ac:spMk id="7" creationId="{33B0A3D4-ECA8-A3C1-A96D-410BCC054113}"/>
          </ac:spMkLst>
        </pc:spChg>
        <pc:picChg chg="del">
          <ac:chgData name="Anouk Piening" userId="9b39b6d3-e15d-4172-99f8-f10838a5ddb6" providerId="ADAL" clId="{390166CC-E38F-4329-982C-B45EC70ABFC9}" dt="2026-06-14T11:58:48.807" v="1" actId="478"/>
          <ac:picMkLst>
            <pc:docMk/>
            <pc:sldMk cId="2987386030" sldId="263"/>
            <ac:picMk id="10" creationId="{8D95BB79-4FFD-BE7D-AE52-719067B273AA}"/>
          </ac:picMkLst>
        </pc:picChg>
      </pc:sldChg>
      <pc:sldChg chg="addSp delSp modSp mod">
        <pc:chgData name="Anouk Piening" userId="9b39b6d3-e15d-4172-99f8-f10838a5ddb6" providerId="ADAL" clId="{390166CC-E38F-4329-982C-B45EC70ABFC9}" dt="2026-06-14T12:28:37.282" v="123" actId="1076"/>
        <pc:sldMkLst>
          <pc:docMk/>
          <pc:sldMk cId="172689484" sldId="30570"/>
        </pc:sldMkLst>
        <pc:spChg chg="add mod">
          <ac:chgData name="Anouk Piening" userId="9b39b6d3-e15d-4172-99f8-f10838a5ddb6" providerId="ADAL" clId="{390166CC-E38F-4329-982C-B45EC70ABFC9}" dt="2026-06-14T12:28:20.166" v="120"/>
          <ac:spMkLst>
            <pc:docMk/>
            <pc:sldMk cId="172689484" sldId="30570"/>
            <ac:spMk id="2" creationId="{C2A0609C-01B7-5125-FA4D-F1D1AD0DF5FB}"/>
          </ac:spMkLst>
        </pc:spChg>
        <pc:spChg chg="mod ord">
          <ac:chgData name="Anouk Piening" userId="9b39b6d3-e15d-4172-99f8-f10838a5ddb6" providerId="ADAL" clId="{390166CC-E38F-4329-982C-B45EC70ABFC9}" dt="2026-06-14T12:28:37.282" v="123" actId="1076"/>
          <ac:spMkLst>
            <pc:docMk/>
            <pc:sldMk cId="172689484" sldId="30570"/>
            <ac:spMk id="6" creationId="{E5CC03A9-3820-2EEC-B541-9A70000AD97B}"/>
          </ac:spMkLst>
        </pc:spChg>
        <pc:spChg chg="del mod">
          <ac:chgData name="Anouk Piening" userId="9b39b6d3-e15d-4172-99f8-f10838a5ddb6" providerId="ADAL" clId="{390166CC-E38F-4329-982C-B45EC70ABFC9}" dt="2026-06-14T12:28:25.065" v="121" actId="478"/>
          <ac:spMkLst>
            <pc:docMk/>
            <pc:sldMk cId="172689484" sldId="30570"/>
            <ac:spMk id="8" creationId="{CBEC4A0B-3D98-8934-3861-DEF0DA98D6BA}"/>
          </ac:spMkLst>
        </pc:spChg>
      </pc:sldChg>
      <pc:sldChg chg="delSp modSp mod">
        <pc:chgData name="Anouk Piening" userId="9b39b6d3-e15d-4172-99f8-f10838a5ddb6" providerId="ADAL" clId="{390166CC-E38F-4329-982C-B45EC70ABFC9}" dt="2026-06-14T11:59:05.943" v="6" actId="20577"/>
        <pc:sldMkLst>
          <pc:docMk/>
          <pc:sldMk cId="1264300275" sldId="30572"/>
        </pc:sldMkLst>
        <pc:spChg chg="mod">
          <ac:chgData name="Anouk Piening" userId="9b39b6d3-e15d-4172-99f8-f10838a5ddb6" providerId="ADAL" clId="{390166CC-E38F-4329-982C-B45EC70ABFC9}" dt="2026-06-14T11:59:05.943" v="6" actId="20577"/>
          <ac:spMkLst>
            <pc:docMk/>
            <pc:sldMk cId="1264300275" sldId="30572"/>
            <ac:spMk id="5" creationId="{CE8284AA-D1B9-AF87-22D5-754B60440686}"/>
          </ac:spMkLst>
        </pc:spChg>
        <pc:picChg chg="del">
          <ac:chgData name="Anouk Piening" userId="9b39b6d3-e15d-4172-99f8-f10838a5ddb6" providerId="ADAL" clId="{390166CC-E38F-4329-982C-B45EC70ABFC9}" dt="2026-06-14T11:59:03.264" v="3" actId="478"/>
          <ac:picMkLst>
            <pc:docMk/>
            <pc:sldMk cId="1264300275" sldId="30572"/>
            <ac:picMk id="2" creationId="{C278CE24-54D0-98F1-63C1-2EA439EABEF7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29C5AE-53E6-4C13-9B34-D34D502A135D}" type="datetimeFigureOut">
              <a:rPr lang="en-US" smtClean="0"/>
              <a:t>10/21/2026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EE86D-FA93-4CBC-BF5F-95799BB6B30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300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4" Type="http://schemas.openxmlformats.org/officeDocument/2006/relationships/image" Target="../media/image1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4" Type="http://schemas.openxmlformats.org/officeDocument/2006/relationships/image" Target="../media/image1.emf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4" Type="http://schemas.openxmlformats.org/officeDocument/2006/relationships/image" Target="../media/image1.emf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1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Relationship Id="rId4" Type="http://schemas.openxmlformats.org/officeDocument/2006/relationships/image" Target="../media/image1.emf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E7D08FDC-1598-BE9D-4B23-69B7B717A7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7"/>
          <a:stretch/>
        </p:blipFill>
        <p:spPr>
          <a:xfrm>
            <a:off x="0" y="-975447"/>
            <a:ext cx="6858000" cy="995963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649A048C-B375-49D7-BC1A-18A239CF94BB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600435750"/>
              </p:ext>
            </p:ext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47" imgH="348" progId="TCLayout.ActiveDocument.1">
                  <p:embed/>
                </p:oleObj>
              </mc:Choice>
              <mc:Fallback>
                <p:oleObj name="think-cell Slide" r:id="rId4" imgW="347" imgH="348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649A048C-B375-49D7-BC1A-18A239CF94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hoek 3">
            <a:extLst>
              <a:ext uri="{FF2B5EF4-FFF2-40B4-BE49-F238E27FC236}">
                <a16:creationId xmlns:a16="http://schemas.microsoft.com/office/drawing/2014/main" id="{A30FE1D8-B3F6-AB7D-870D-BEDF7FDB861A}"/>
              </a:ext>
            </a:extLst>
          </p:cNvPr>
          <p:cNvSpPr/>
          <p:nvPr userDrawn="1"/>
        </p:nvSpPr>
        <p:spPr>
          <a:xfrm>
            <a:off x="0" y="7476227"/>
            <a:ext cx="6858000" cy="242977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/>
          </a:p>
        </p:txBody>
      </p:sp>
      <p:sp>
        <p:nvSpPr>
          <p:cNvPr id="12" name="Titel 11">
            <a:extLst>
              <a:ext uri="{FF2B5EF4-FFF2-40B4-BE49-F238E27FC236}">
                <a16:creationId xmlns:a16="http://schemas.microsoft.com/office/drawing/2014/main" id="{E2DD6E16-F6F9-4464-95D5-CD4999F0A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1664" y="8066319"/>
            <a:ext cx="3572636" cy="588101"/>
          </a:xfrm>
        </p:spPr>
        <p:txBody>
          <a:bodyPr/>
          <a:lstStyle>
            <a:lvl1pPr>
              <a:defRPr sz="1575">
                <a:solidFill>
                  <a:schemeClr val="bg1"/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Titel van de presentatie</a:t>
            </a:r>
          </a:p>
        </p:txBody>
      </p:sp>
      <p:sp>
        <p:nvSpPr>
          <p:cNvPr id="33" name="Tijdelijke aanduiding voor verticale tekst 2">
            <a:extLst>
              <a:ext uri="{FF2B5EF4-FFF2-40B4-BE49-F238E27FC236}">
                <a16:creationId xmlns:a16="http://schemas.microsoft.com/office/drawing/2014/main" id="{A60C6614-3216-42D2-BA20-0AC6CB903E84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51664" y="8934179"/>
            <a:ext cx="3077337" cy="415044"/>
          </a:xfrm>
        </p:spPr>
        <p:txBody>
          <a:bodyPr vert="horz" anchor="ctr"/>
          <a:lstStyle>
            <a:lvl1pPr marL="0" indent="0">
              <a:buNone/>
              <a:defRPr sz="675" b="1" cap="all" spc="169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Naam // Datum</a:t>
            </a:r>
          </a:p>
        </p:txBody>
      </p:sp>
      <p:pic>
        <p:nvPicPr>
          <p:cNvPr id="6" name="Afbeelding 5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474E3DE0-749C-9259-71D6-3381D7567546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939" y="8296063"/>
            <a:ext cx="1577157" cy="79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3924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8D70D078-7100-2A7C-5351-FC83150B60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3381" y="13411"/>
            <a:ext cx="6895136" cy="995963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-21969" y="-1"/>
            <a:ext cx="6895136" cy="9973050"/>
          </a:xfrm>
          <a:prstGeom prst="rect">
            <a:avLst/>
          </a:prstGeom>
          <a:solidFill>
            <a:srgbClr val="3494BA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0708" y="4144337"/>
            <a:ext cx="6893875" cy="1617329"/>
          </a:xfrm>
        </p:spPr>
        <p:txBody>
          <a:bodyPr anchor="b"/>
          <a:lstStyle>
            <a:lvl1pPr algn="ctr">
              <a:defRPr sz="2700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Klik om stijl </a:t>
            </a:r>
            <a:br>
              <a:rPr lang="nl-NL" dirty="0"/>
            </a:br>
            <a:r>
              <a:rPr lang="nl-NL" dirty="0"/>
              <a:t>te bewerken</a:t>
            </a:r>
            <a:endParaRPr lang="en-US" dirty="0"/>
          </a:p>
        </p:txBody>
      </p:sp>
      <p:pic>
        <p:nvPicPr>
          <p:cNvPr id="2" name="Afbeelding 1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402FEA06-F05F-AD2E-CCF5-16ED279FFCD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939" y="8918700"/>
            <a:ext cx="1577157" cy="79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60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6855067" cy="9906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D67AD69-A842-975B-8E43-58FF68D269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-20708" y="4144337"/>
            <a:ext cx="6893875" cy="1617329"/>
          </a:xfrm>
        </p:spPr>
        <p:txBody>
          <a:bodyPr anchor="b"/>
          <a:lstStyle>
            <a:lvl1pPr algn="ctr">
              <a:defRPr sz="2700">
                <a:solidFill>
                  <a:schemeClr val="bg1">
                    <a:lumMod val="95000"/>
                  </a:schemeClr>
                </a:solidFill>
                <a:latin typeface="Cinzel" panose="00000500000000000000" pitchFamily="50" charset="0"/>
              </a:defRPr>
            </a:lvl1pPr>
          </a:lstStyle>
          <a:p>
            <a:r>
              <a:rPr lang="nl-NL" dirty="0"/>
              <a:t>Klik om stijl </a:t>
            </a:r>
            <a:br>
              <a:rPr lang="nl-NL" dirty="0"/>
            </a:br>
            <a:r>
              <a:rPr lang="nl-NL" dirty="0"/>
              <a:t>te bewerken</a:t>
            </a:r>
            <a:endParaRPr lang="en-US" dirty="0"/>
          </a:p>
        </p:txBody>
      </p:sp>
      <p:pic>
        <p:nvPicPr>
          <p:cNvPr id="2" name="Afbeelding 1" descr="Afbeelding met Lettertype, Graphics, logo, tekst&#10;&#10;Door AI gegenereerde inhoud is mogelijk onjuist.">
            <a:extLst>
              <a:ext uri="{FF2B5EF4-FFF2-40B4-BE49-F238E27FC236}">
                <a16:creationId xmlns:a16="http://schemas.microsoft.com/office/drawing/2014/main" id="{752C6830-D6C6-FADC-0633-FEC18E52771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35939" y="8918700"/>
            <a:ext cx="1577157" cy="790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907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57250" y="1621191"/>
            <a:ext cx="5143500" cy="3448756"/>
          </a:xfrm>
        </p:spPr>
        <p:txBody>
          <a:bodyPr anchor="b"/>
          <a:lstStyle>
            <a:lvl1pPr algn="l">
              <a:defRPr sz="3375"/>
            </a:lvl1pPr>
          </a:lstStyle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l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5" name="Rechte verbindingslijn 6">
            <a:extLst>
              <a:ext uri="{FF2B5EF4-FFF2-40B4-BE49-F238E27FC236}">
                <a16:creationId xmlns:a16="http://schemas.microsoft.com/office/drawing/2014/main" id="{5B4C6A11-E65E-1973-42BF-6AE6DE29D6F6}"/>
              </a:ext>
            </a:extLst>
          </p:cNvPr>
          <p:cNvCxnSpPr/>
          <p:nvPr userDrawn="1"/>
        </p:nvCxnSpPr>
        <p:spPr>
          <a:xfrm>
            <a:off x="859503" y="5127518"/>
            <a:ext cx="5143500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009232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347136339"/>
              </p:ext>
            </p:ext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Tijdelijke aanduiding voor dianummer 11">
            <a:extLst>
              <a:ext uri="{FF2B5EF4-FFF2-40B4-BE49-F238E27FC236}">
                <a16:creationId xmlns:a16="http://schemas.microsoft.com/office/drawing/2014/main" id="{70F1561D-2FFE-4627-8E36-D2AF2BC7311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94CCC263-6A0E-4CB7-9755-B1B1AD2B63CE}"/>
              </a:ext>
            </a:extLst>
          </p:cNvPr>
          <p:cNvSpPr txBox="1"/>
          <p:nvPr userDrawn="1"/>
        </p:nvSpPr>
        <p:spPr>
          <a:xfrm>
            <a:off x="4865949" y="-421921"/>
            <a:ext cx="1992051" cy="359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591" b="1" spc="21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Alleen titel</a:t>
            </a:r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2D61DB6A-9326-458D-9CE5-FB306432F7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9" name="Tijdelijke aanduiding voor verticale tekst 2">
            <a:extLst>
              <a:ext uri="{FF2B5EF4-FFF2-40B4-BE49-F238E27FC236}">
                <a16:creationId xmlns:a16="http://schemas.microsoft.com/office/drawing/2014/main" id="{DBB41C1B-A9F0-4A2C-AEC6-AAABAC9452D8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588646" y="1921212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1</a:t>
            </a:r>
          </a:p>
        </p:txBody>
      </p:sp>
      <p:sp>
        <p:nvSpPr>
          <p:cNvPr id="22" name="Tijdelijke aanduiding voor verticale tekst 2">
            <a:extLst>
              <a:ext uri="{FF2B5EF4-FFF2-40B4-BE49-F238E27FC236}">
                <a16:creationId xmlns:a16="http://schemas.microsoft.com/office/drawing/2014/main" id="{CA49F218-8F8D-44EC-9FC0-7C1B583E2A57}"/>
              </a:ext>
            </a:extLst>
          </p:cNvPr>
          <p:cNvSpPr>
            <a:spLocks noGrp="1"/>
          </p:cNvSpPr>
          <p:nvPr>
            <p:ph type="body" orient="vert" idx="14" hasCustomPrompt="1"/>
          </p:nvPr>
        </p:nvSpPr>
        <p:spPr>
          <a:xfrm>
            <a:off x="588646" y="3412916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2</a:t>
            </a:r>
          </a:p>
        </p:txBody>
      </p:sp>
      <p:sp>
        <p:nvSpPr>
          <p:cNvPr id="24" name="Tijdelijke aanduiding voor verticale tekst 2">
            <a:extLst>
              <a:ext uri="{FF2B5EF4-FFF2-40B4-BE49-F238E27FC236}">
                <a16:creationId xmlns:a16="http://schemas.microsoft.com/office/drawing/2014/main" id="{7876D17A-D4D3-4555-8495-ABCFAB19699B}"/>
              </a:ext>
            </a:extLst>
          </p:cNvPr>
          <p:cNvSpPr>
            <a:spLocks noGrp="1"/>
          </p:cNvSpPr>
          <p:nvPr>
            <p:ph type="body" orient="vert" idx="16" hasCustomPrompt="1"/>
          </p:nvPr>
        </p:nvSpPr>
        <p:spPr>
          <a:xfrm>
            <a:off x="588646" y="4904620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3</a:t>
            </a:r>
          </a:p>
        </p:txBody>
      </p:sp>
      <p:sp>
        <p:nvSpPr>
          <p:cNvPr id="28" name="Tijdelijke aanduiding voor verticale tekst 2">
            <a:extLst>
              <a:ext uri="{FF2B5EF4-FFF2-40B4-BE49-F238E27FC236}">
                <a16:creationId xmlns:a16="http://schemas.microsoft.com/office/drawing/2014/main" id="{67B60ACF-ABA8-47BA-B42F-C694E0B20F92}"/>
              </a:ext>
            </a:extLst>
          </p:cNvPr>
          <p:cNvSpPr>
            <a:spLocks noGrp="1"/>
          </p:cNvSpPr>
          <p:nvPr>
            <p:ph type="body" orient="vert" idx="18" hasCustomPrompt="1"/>
          </p:nvPr>
        </p:nvSpPr>
        <p:spPr>
          <a:xfrm>
            <a:off x="588646" y="6396322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4</a:t>
            </a:r>
          </a:p>
        </p:txBody>
      </p:sp>
      <p:sp>
        <p:nvSpPr>
          <p:cNvPr id="30" name="Tijdelijke aanduiding voor verticale tekst 2">
            <a:extLst>
              <a:ext uri="{FF2B5EF4-FFF2-40B4-BE49-F238E27FC236}">
                <a16:creationId xmlns:a16="http://schemas.microsoft.com/office/drawing/2014/main" id="{EC627BFA-866A-4750-ABE8-491B166F455A}"/>
              </a:ext>
            </a:extLst>
          </p:cNvPr>
          <p:cNvSpPr>
            <a:spLocks noGrp="1"/>
          </p:cNvSpPr>
          <p:nvPr>
            <p:ph type="body" orient="vert" idx="20" hasCustomPrompt="1"/>
          </p:nvPr>
        </p:nvSpPr>
        <p:spPr>
          <a:xfrm>
            <a:off x="3836671" y="1921212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5</a:t>
            </a:r>
          </a:p>
        </p:txBody>
      </p:sp>
      <p:sp>
        <p:nvSpPr>
          <p:cNvPr id="32" name="Tijdelijke aanduiding voor verticale tekst 2">
            <a:extLst>
              <a:ext uri="{FF2B5EF4-FFF2-40B4-BE49-F238E27FC236}">
                <a16:creationId xmlns:a16="http://schemas.microsoft.com/office/drawing/2014/main" id="{864F78FE-A38B-4D3A-A3D2-34F69AAC269B}"/>
              </a:ext>
            </a:extLst>
          </p:cNvPr>
          <p:cNvSpPr>
            <a:spLocks noGrp="1"/>
          </p:cNvSpPr>
          <p:nvPr>
            <p:ph type="body" orient="vert" idx="22" hasCustomPrompt="1"/>
          </p:nvPr>
        </p:nvSpPr>
        <p:spPr>
          <a:xfrm>
            <a:off x="3836671" y="3412916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6</a:t>
            </a:r>
          </a:p>
        </p:txBody>
      </p:sp>
      <p:sp>
        <p:nvSpPr>
          <p:cNvPr id="34" name="Tijdelijke aanduiding voor verticale tekst 2">
            <a:extLst>
              <a:ext uri="{FF2B5EF4-FFF2-40B4-BE49-F238E27FC236}">
                <a16:creationId xmlns:a16="http://schemas.microsoft.com/office/drawing/2014/main" id="{DB8E5FC1-1466-4514-8D8B-426E0ED62613}"/>
              </a:ext>
            </a:extLst>
          </p:cNvPr>
          <p:cNvSpPr>
            <a:spLocks noGrp="1"/>
          </p:cNvSpPr>
          <p:nvPr>
            <p:ph type="body" orient="vert" idx="24" hasCustomPrompt="1"/>
          </p:nvPr>
        </p:nvSpPr>
        <p:spPr>
          <a:xfrm>
            <a:off x="3836671" y="4904620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7</a:t>
            </a:r>
          </a:p>
        </p:txBody>
      </p:sp>
      <p:sp>
        <p:nvSpPr>
          <p:cNvPr id="36" name="Tijdelijke aanduiding voor verticale tekst 2">
            <a:extLst>
              <a:ext uri="{FF2B5EF4-FFF2-40B4-BE49-F238E27FC236}">
                <a16:creationId xmlns:a16="http://schemas.microsoft.com/office/drawing/2014/main" id="{A7DA6071-7AD4-4FCB-82B0-3D35BE5D253A}"/>
              </a:ext>
            </a:extLst>
          </p:cNvPr>
          <p:cNvSpPr>
            <a:spLocks noGrp="1"/>
          </p:cNvSpPr>
          <p:nvPr>
            <p:ph type="body" orient="vert" idx="26" hasCustomPrompt="1"/>
          </p:nvPr>
        </p:nvSpPr>
        <p:spPr>
          <a:xfrm>
            <a:off x="3836671" y="6396322"/>
            <a:ext cx="2670797" cy="800800"/>
          </a:xfrm>
          <a:prstGeom prst="round2DiagRect">
            <a:avLst/>
          </a:prstGeom>
          <a:solidFill>
            <a:srgbClr val="F0F3F4"/>
          </a:solidFill>
        </p:spPr>
        <p:txBody>
          <a:bodyPr vert="horz" lIns="468000" anchor="ctr"/>
          <a:lstStyle>
            <a:lvl1pPr marL="0" indent="0">
              <a:buNone/>
              <a:defRPr sz="900" b="1" cap="all" spc="84" baseline="0">
                <a:solidFill>
                  <a:schemeClr val="accent4">
                    <a:lumMod val="5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Hoofdstuk 8</a:t>
            </a:r>
          </a:p>
        </p:txBody>
      </p:sp>
      <p:sp>
        <p:nvSpPr>
          <p:cNvPr id="38" name="Tijdelijke aanduiding voor verticale tekst 2">
            <a:extLst>
              <a:ext uri="{FF2B5EF4-FFF2-40B4-BE49-F238E27FC236}">
                <a16:creationId xmlns:a16="http://schemas.microsoft.com/office/drawing/2014/main" id="{1EA8BB61-AED5-4B83-A7FC-91C31877DD5E}"/>
              </a:ext>
            </a:extLst>
          </p:cNvPr>
          <p:cNvSpPr>
            <a:spLocks noGrp="1"/>
          </p:cNvSpPr>
          <p:nvPr>
            <p:ph type="body" orient="vert" idx="28" hasCustomPrompt="1"/>
          </p:nvPr>
        </p:nvSpPr>
        <p:spPr>
          <a:xfrm>
            <a:off x="346200" y="1921212"/>
            <a:ext cx="415800" cy="800800"/>
          </a:xfrm>
          <a:prstGeom prst="round2DiagRect">
            <a:avLst/>
          </a:prstGeom>
          <a:solidFill>
            <a:schemeClr val="tx2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01</a:t>
            </a:r>
          </a:p>
        </p:txBody>
      </p:sp>
      <p:sp>
        <p:nvSpPr>
          <p:cNvPr id="39" name="Tijdelijke aanduiding voor verticale tekst 2">
            <a:extLst>
              <a:ext uri="{FF2B5EF4-FFF2-40B4-BE49-F238E27FC236}">
                <a16:creationId xmlns:a16="http://schemas.microsoft.com/office/drawing/2014/main" id="{34DCDD3C-E5EC-4EAC-AEFF-E17C64EC441C}"/>
              </a:ext>
            </a:extLst>
          </p:cNvPr>
          <p:cNvSpPr>
            <a:spLocks noGrp="1"/>
          </p:cNvSpPr>
          <p:nvPr>
            <p:ph type="body" orient="vert" idx="29" hasCustomPrompt="1"/>
          </p:nvPr>
        </p:nvSpPr>
        <p:spPr>
          <a:xfrm>
            <a:off x="346200" y="3412916"/>
            <a:ext cx="415800" cy="800800"/>
          </a:xfrm>
          <a:prstGeom prst="round2DiagRect">
            <a:avLst/>
          </a:prstGeom>
          <a:solidFill>
            <a:schemeClr val="tx2">
              <a:lumMod val="75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02</a:t>
            </a:r>
          </a:p>
        </p:txBody>
      </p:sp>
      <p:sp>
        <p:nvSpPr>
          <p:cNvPr id="40" name="Tijdelijke aanduiding voor verticale tekst 2">
            <a:extLst>
              <a:ext uri="{FF2B5EF4-FFF2-40B4-BE49-F238E27FC236}">
                <a16:creationId xmlns:a16="http://schemas.microsoft.com/office/drawing/2014/main" id="{615BE592-09E2-4EF4-AA38-245D7DFCF0AD}"/>
              </a:ext>
            </a:extLst>
          </p:cNvPr>
          <p:cNvSpPr>
            <a:spLocks noGrp="1"/>
          </p:cNvSpPr>
          <p:nvPr>
            <p:ph type="body" orient="vert" idx="30" hasCustomPrompt="1"/>
          </p:nvPr>
        </p:nvSpPr>
        <p:spPr>
          <a:xfrm>
            <a:off x="346200" y="4904620"/>
            <a:ext cx="415800" cy="800800"/>
          </a:xfrm>
          <a:prstGeom prst="round2Diag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03</a:t>
            </a:r>
          </a:p>
        </p:txBody>
      </p:sp>
      <p:sp>
        <p:nvSpPr>
          <p:cNvPr id="41" name="Tijdelijke aanduiding voor verticale tekst 2">
            <a:extLst>
              <a:ext uri="{FF2B5EF4-FFF2-40B4-BE49-F238E27FC236}">
                <a16:creationId xmlns:a16="http://schemas.microsoft.com/office/drawing/2014/main" id="{6B6DC929-26BE-4860-B240-52B3B9993EC6}"/>
              </a:ext>
            </a:extLst>
          </p:cNvPr>
          <p:cNvSpPr>
            <a:spLocks noGrp="1"/>
          </p:cNvSpPr>
          <p:nvPr>
            <p:ph type="body" orient="vert" idx="31" hasCustomPrompt="1"/>
          </p:nvPr>
        </p:nvSpPr>
        <p:spPr>
          <a:xfrm>
            <a:off x="346200" y="6396322"/>
            <a:ext cx="415800" cy="800800"/>
          </a:xfrm>
          <a:prstGeom prst="round2Diag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2">
                    <a:lumMod val="10000"/>
                  </a:schemeClr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04</a:t>
            </a:r>
          </a:p>
        </p:txBody>
      </p:sp>
      <p:sp>
        <p:nvSpPr>
          <p:cNvPr id="42" name="Tijdelijke aanduiding voor verticale tekst 2">
            <a:extLst>
              <a:ext uri="{FF2B5EF4-FFF2-40B4-BE49-F238E27FC236}">
                <a16:creationId xmlns:a16="http://schemas.microsoft.com/office/drawing/2014/main" id="{CDFCEE6D-A39E-4ADC-8C52-1D06E5A4C8A3}"/>
              </a:ext>
            </a:extLst>
          </p:cNvPr>
          <p:cNvSpPr>
            <a:spLocks noGrp="1"/>
          </p:cNvSpPr>
          <p:nvPr>
            <p:ph type="body" orient="vert" idx="32" hasCustomPrompt="1"/>
          </p:nvPr>
        </p:nvSpPr>
        <p:spPr>
          <a:xfrm>
            <a:off x="3594225" y="1921212"/>
            <a:ext cx="415800" cy="800800"/>
          </a:xfrm>
          <a:prstGeom prst="round2Diag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05</a:t>
            </a:r>
          </a:p>
        </p:txBody>
      </p:sp>
      <p:sp>
        <p:nvSpPr>
          <p:cNvPr id="43" name="Tijdelijke aanduiding voor verticale tekst 2">
            <a:extLst>
              <a:ext uri="{FF2B5EF4-FFF2-40B4-BE49-F238E27FC236}">
                <a16:creationId xmlns:a16="http://schemas.microsoft.com/office/drawing/2014/main" id="{060388F8-B7F1-469E-AAE1-0FC39B2621BA}"/>
              </a:ext>
            </a:extLst>
          </p:cNvPr>
          <p:cNvSpPr>
            <a:spLocks noGrp="1"/>
          </p:cNvSpPr>
          <p:nvPr>
            <p:ph type="body" orient="vert" idx="33" hasCustomPrompt="1"/>
          </p:nvPr>
        </p:nvSpPr>
        <p:spPr>
          <a:xfrm>
            <a:off x="3594225" y="3412916"/>
            <a:ext cx="415800" cy="800800"/>
          </a:xfrm>
          <a:prstGeom prst="round2Diag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06</a:t>
            </a:r>
          </a:p>
        </p:txBody>
      </p:sp>
      <p:sp>
        <p:nvSpPr>
          <p:cNvPr id="44" name="Tijdelijke aanduiding voor verticale tekst 2">
            <a:extLst>
              <a:ext uri="{FF2B5EF4-FFF2-40B4-BE49-F238E27FC236}">
                <a16:creationId xmlns:a16="http://schemas.microsoft.com/office/drawing/2014/main" id="{8989F461-CD33-4CE3-932E-AD3EDCC81554}"/>
              </a:ext>
            </a:extLst>
          </p:cNvPr>
          <p:cNvSpPr>
            <a:spLocks noGrp="1"/>
          </p:cNvSpPr>
          <p:nvPr>
            <p:ph type="body" orient="vert" idx="34" hasCustomPrompt="1"/>
          </p:nvPr>
        </p:nvSpPr>
        <p:spPr>
          <a:xfrm>
            <a:off x="3594225" y="4904620"/>
            <a:ext cx="415800" cy="800800"/>
          </a:xfrm>
          <a:prstGeom prst="round2DiagRect">
            <a:avLst/>
          </a:prstGeom>
          <a:solidFill>
            <a:schemeClr val="accent1">
              <a:lumMod val="5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07</a:t>
            </a:r>
          </a:p>
        </p:txBody>
      </p:sp>
      <p:sp>
        <p:nvSpPr>
          <p:cNvPr id="45" name="Tijdelijke aanduiding voor verticale tekst 2">
            <a:extLst>
              <a:ext uri="{FF2B5EF4-FFF2-40B4-BE49-F238E27FC236}">
                <a16:creationId xmlns:a16="http://schemas.microsoft.com/office/drawing/2014/main" id="{536B2D55-DEBF-4448-ABB5-C4BC0F6F6D2A}"/>
              </a:ext>
            </a:extLst>
          </p:cNvPr>
          <p:cNvSpPr>
            <a:spLocks noGrp="1"/>
          </p:cNvSpPr>
          <p:nvPr>
            <p:ph type="body" orient="vert" idx="35" hasCustomPrompt="1"/>
          </p:nvPr>
        </p:nvSpPr>
        <p:spPr>
          <a:xfrm>
            <a:off x="3594225" y="6396322"/>
            <a:ext cx="415800" cy="800800"/>
          </a:xfrm>
          <a:prstGeom prst="round2DiagRect">
            <a:avLst/>
          </a:prstGeom>
          <a:solidFill>
            <a:schemeClr val="accent2">
              <a:lumMod val="10000"/>
            </a:schemeClr>
          </a:solidFill>
        </p:spPr>
        <p:txBody>
          <a:bodyPr vert="horz" anchor="ctr"/>
          <a:lstStyle>
            <a:lvl1pPr marL="0" indent="0" algn="ctr">
              <a:buNone/>
              <a:defRPr sz="1013" b="1" cap="none" spc="0" baseline="0">
                <a:solidFill>
                  <a:schemeClr val="bg1"/>
                </a:solidFill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08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618AD25E-F901-4F43-B1D2-3A809BEA1C58}"/>
              </a:ext>
            </a:extLst>
          </p:cNvPr>
          <p:cNvCxnSpPr/>
          <p:nvPr userDrawn="1"/>
        </p:nvCxnSpPr>
        <p:spPr>
          <a:xfrm>
            <a:off x="471488" y="1651725"/>
            <a:ext cx="591502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610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pPr algn="r">
              <a:buSzPct val="25000"/>
            </a:pPr>
            <a:fld id="{00000000-1234-1234-1234-123412341234}" type="slidenum">
              <a:rPr lang="nl-NL" sz="506" smtClean="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ct val="25000"/>
              </a:pPr>
              <a:t>‹#›</a:t>
            </a:fld>
            <a:endParaRPr lang="nl-NL" sz="506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" name="Rechte verbindingslijn 6">
            <a:extLst>
              <a:ext uri="{FF2B5EF4-FFF2-40B4-BE49-F238E27FC236}">
                <a16:creationId xmlns:a16="http://schemas.microsoft.com/office/drawing/2014/main" id="{E49A7AFE-CB6D-4369-B1BE-211D10A92483}"/>
              </a:ext>
            </a:extLst>
          </p:cNvPr>
          <p:cNvCxnSpPr/>
          <p:nvPr userDrawn="1"/>
        </p:nvCxnSpPr>
        <p:spPr>
          <a:xfrm>
            <a:off x="471488" y="1651725"/>
            <a:ext cx="5915025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61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7" name="Rechte verbindingslijn 5">
            <a:extLst>
              <a:ext uri="{FF2B5EF4-FFF2-40B4-BE49-F238E27FC236}">
                <a16:creationId xmlns:a16="http://schemas.microsoft.com/office/drawing/2014/main" id="{98C31447-F8EA-A142-CDD2-CB0E35BABC94}"/>
              </a:ext>
            </a:extLst>
          </p:cNvPr>
          <p:cNvCxnSpPr/>
          <p:nvPr userDrawn="1"/>
        </p:nvCxnSpPr>
        <p:spPr>
          <a:xfrm>
            <a:off x="471488" y="1651725"/>
            <a:ext cx="5915025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24845822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ussenpag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2B197E-796B-05FC-DEDA-B54E932E91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D0CDA570-CF64-6533-8D09-100E196FFE94}"/>
              </a:ext>
            </a:extLst>
          </p:cNvPr>
          <p:cNvSpPr/>
          <p:nvPr userDrawn="1"/>
        </p:nvSpPr>
        <p:spPr>
          <a:xfrm>
            <a:off x="0" y="1"/>
            <a:ext cx="6855067" cy="9906000"/>
          </a:xfrm>
          <a:prstGeom prst="rect">
            <a:avLst/>
          </a:prstGeom>
          <a:solidFill>
            <a:srgbClr val="60B3B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013" dirty="0"/>
          </a:p>
        </p:txBody>
      </p:sp>
      <p:pic>
        <p:nvPicPr>
          <p:cNvPr id="2" name="Afbeelding 1">
            <a:extLst>
              <a:ext uri="{FF2B5EF4-FFF2-40B4-BE49-F238E27FC236}">
                <a16:creationId xmlns:a16="http://schemas.microsoft.com/office/drawing/2014/main" id="{F0F93D89-9956-03F1-7253-7F0C1F43BA0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31860"/>
          <a:stretch/>
        </p:blipFill>
        <p:spPr>
          <a:xfrm>
            <a:off x="1172991" y="-641041"/>
            <a:ext cx="4512020" cy="78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6475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9E80CFE2-A06E-3BFF-CC13-CD0090DE443E}"/>
              </a:ext>
            </a:extLst>
          </p:cNvPr>
          <p:cNvCxnSpPr/>
          <p:nvPr userDrawn="1"/>
        </p:nvCxnSpPr>
        <p:spPr>
          <a:xfrm>
            <a:off x="471488" y="1651725"/>
            <a:ext cx="5915025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462840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1"/>
            <a:ext cx="3471863" cy="7039681"/>
          </a:xfrm>
        </p:spPr>
        <p:txBody>
          <a:bodyPr/>
          <a:lstStyle>
            <a:lvl1pPr>
              <a:defRPr sz="1800"/>
            </a:lvl1pPr>
            <a:lvl2pPr>
              <a:defRPr sz="1575"/>
            </a:lvl2pPr>
            <a:lvl3pPr>
              <a:defRPr sz="1350"/>
            </a:lvl3pPr>
            <a:lvl4pPr>
              <a:defRPr sz="1125"/>
            </a:lvl4pPr>
            <a:lvl5pPr>
              <a:defRPr sz="1125"/>
            </a:lvl5pPr>
            <a:lvl6pPr>
              <a:defRPr sz="1125"/>
            </a:lvl6pPr>
            <a:lvl7pPr>
              <a:defRPr sz="1125"/>
            </a:lvl7pPr>
            <a:lvl8pPr>
              <a:defRPr sz="1125"/>
            </a:lvl8pPr>
            <a:lvl9pPr>
              <a:defRPr sz="1125"/>
            </a:lvl9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BFE3DB69-82BA-55C0-D2FF-40FEAB784B79}"/>
              </a:ext>
            </a:extLst>
          </p:cNvPr>
          <p:cNvCxnSpPr>
            <a:cxnSpLocks/>
          </p:cNvCxnSpPr>
          <p:nvPr userDrawn="1"/>
        </p:nvCxnSpPr>
        <p:spPr>
          <a:xfrm>
            <a:off x="471488" y="2971800"/>
            <a:ext cx="2212777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857099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3" cy="2311400"/>
          </a:xfrm>
        </p:spPr>
        <p:txBody>
          <a:bodyPr anchor="b"/>
          <a:lstStyle>
            <a:lvl1pPr>
              <a:defRPr sz="180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1"/>
            <a:ext cx="3471863" cy="7039681"/>
          </a:xfrm>
        </p:spPr>
        <p:txBody>
          <a:bodyPr anchor="t"/>
          <a:lstStyle>
            <a:lvl1pPr marL="0" indent="0">
              <a:buNone/>
              <a:defRPr sz="1800"/>
            </a:lvl1pPr>
            <a:lvl2pPr marL="257175" indent="0">
              <a:buNone/>
              <a:defRPr sz="1575"/>
            </a:lvl2pPr>
            <a:lvl3pPr marL="514350" indent="0">
              <a:buNone/>
              <a:defRPr sz="1350"/>
            </a:lvl3pPr>
            <a:lvl4pPr marL="771525" indent="0">
              <a:buNone/>
              <a:defRPr sz="1125"/>
            </a:lvl4pPr>
            <a:lvl5pPr marL="1028700" indent="0">
              <a:buNone/>
              <a:defRPr sz="1125"/>
            </a:lvl5pPr>
            <a:lvl6pPr marL="1285875" indent="0">
              <a:buNone/>
              <a:defRPr sz="1125"/>
            </a:lvl6pPr>
            <a:lvl7pPr marL="1543050" indent="0">
              <a:buNone/>
              <a:defRPr sz="1125"/>
            </a:lvl7pPr>
            <a:lvl8pPr marL="1800225" indent="0">
              <a:buNone/>
              <a:defRPr sz="1125"/>
            </a:lvl8pPr>
            <a:lvl9pPr marL="2057400" indent="0">
              <a:buNone/>
              <a:defRPr sz="1125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3" cy="5505627"/>
          </a:xfrm>
        </p:spPr>
        <p:txBody>
          <a:bodyPr/>
          <a:lstStyle>
            <a:lvl1pPr marL="0" indent="0">
              <a:buNone/>
              <a:defRPr sz="900"/>
            </a:lvl1pPr>
            <a:lvl2pPr marL="257175" indent="0">
              <a:buNone/>
              <a:defRPr sz="788"/>
            </a:lvl2pPr>
            <a:lvl3pPr marL="514350" indent="0">
              <a:buNone/>
              <a:defRPr sz="675"/>
            </a:lvl3pPr>
            <a:lvl4pPr marL="771525" indent="0">
              <a:buNone/>
              <a:defRPr sz="563"/>
            </a:lvl4pPr>
            <a:lvl5pPr marL="1028700" indent="0">
              <a:buNone/>
              <a:defRPr sz="563"/>
            </a:lvl5pPr>
            <a:lvl6pPr marL="1285875" indent="0">
              <a:buNone/>
              <a:defRPr sz="563"/>
            </a:lvl6pPr>
            <a:lvl7pPr marL="1543050" indent="0">
              <a:buNone/>
              <a:defRPr sz="563"/>
            </a:lvl7pPr>
            <a:lvl8pPr marL="1800225" indent="0">
              <a:buNone/>
              <a:defRPr sz="563"/>
            </a:lvl8pPr>
            <a:lvl9pPr marL="2057400" indent="0">
              <a:buNone/>
              <a:defRPr sz="563"/>
            </a:lvl9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cxnSp>
        <p:nvCxnSpPr>
          <p:cNvPr id="6" name="Rechte verbindingslijn 5">
            <a:extLst>
              <a:ext uri="{FF2B5EF4-FFF2-40B4-BE49-F238E27FC236}">
                <a16:creationId xmlns:a16="http://schemas.microsoft.com/office/drawing/2014/main" id="{60FDB4DB-63E8-465F-B27E-71AFD690F49E}"/>
              </a:ext>
            </a:extLst>
          </p:cNvPr>
          <p:cNvCxnSpPr>
            <a:cxnSpLocks/>
          </p:cNvCxnSpPr>
          <p:nvPr userDrawn="1"/>
        </p:nvCxnSpPr>
        <p:spPr>
          <a:xfrm>
            <a:off x="471488" y="2971800"/>
            <a:ext cx="2212777" cy="0"/>
          </a:xfrm>
          <a:prstGeom prst="line">
            <a:avLst/>
          </a:prstGeom>
          <a:ln w="19050">
            <a:solidFill>
              <a:srgbClr val="60B3B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509078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51664" y="1839046"/>
            <a:ext cx="3077337" cy="7083236"/>
          </a:xfrm>
        </p:spPr>
        <p:txBody>
          <a:bodyPr vert="horz"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5684" y="0"/>
            <a:ext cx="3082316" cy="9906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44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64" y="653525"/>
            <a:ext cx="3077337" cy="465488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351664" y="1651725"/>
            <a:ext cx="3077336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22341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28410075"/>
              </p:ext>
            </p:ext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384920" y="1839046"/>
            <a:ext cx="3077337" cy="7083236"/>
          </a:xfrm>
        </p:spPr>
        <p:txBody>
          <a:bodyPr vert="horz"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3082316" cy="9906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44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84920" y="653525"/>
            <a:ext cx="3077337" cy="465488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B0C0E2CD-88A4-4165-ADF2-29369CCA8E59}"/>
              </a:ext>
            </a:extLst>
          </p:cNvPr>
          <p:cNvCxnSpPr>
            <a:cxnSpLocks/>
          </p:cNvCxnSpPr>
          <p:nvPr userDrawn="1"/>
        </p:nvCxnSpPr>
        <p:spPr>
          <a:xfrm>
            <a:off x="3384920" y="1651725"/>
            <a:ext cx="3077336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626380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51663" y="1839046"/>
            <a:ext cx="3078000" cy="7083236"/>
          </a:xfrm>
        </p:spPr>
        <p:txBody>
          <a:bodyPr vert="horz"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781426" y="1839045"/>
            <a:ext cx="2729886" cy="7083235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44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4865949" y="-421921"/>
            <a:ext cx="1992051" cy="359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591" b="1" spc="21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64" y="527404"/>
            <a:ext cx="6034849" cy="943391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8B1859F-638A-4856-84B7-23CBECB53A34}"/>
              </a:ext>
            </a:extLst>
          </p:cNvPr>
          <p:cNvCxnSpPr>
            <a:cxnSpLocks/>
          </p:cNvCxnSpPr>
          <p:nvPr userDrawn="1"/>
        </p:nvCxnSpPr>
        <p:spPr>
          <a:xfrm>
            <a:off x="351664" y="1651725"/>
            <a:ext cx="3077336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40340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kst 50% + Afbeelding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038783122"/>
              </p:ext>
            </p:ext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51664" y="1839046"/>
            <a:ext cx="3077337" cy="7083236"/>
          </a:xfrm>
        </p:spPr>
        <p:txBody>
          <a:bodyPr vert="horz"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/>
              <a:t>Bullet</a:t>
            </a:r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9" name="Tijdelijke aanduiding voor afbeelding 12">
            <a:extLst>
              <a:ext uri="{FF2B5EF4-FFF2-40B4-BE49-F238E27FC236}">
                <a16:creationId xmlns:a16="http://schemas.microsoft.com/office/drawing/2014/main" id="{043DDC51-126A-492E-BB47-CB002F6BB64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775684" y="0"/>
            <a:ext cx="3082316" cy="9906000"/>
          </a:xfrm>
          <a:solidFill>
            <a:schemeClr val="bg1">
              <a:lumMod val="95000"/>
            </a:schemeClr>
          </a:solidFill>
        </p:spPr>
        <p:txBody>
          <a:bodyPr tIns="2880000"/>
          <a:lstStyle>
            <a:lvl1pPr marL="0" indent="0" algn="ctr">
              <a:buNone/>
              <a:defRPr sz="44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afbeelding in te voegen</a:t>
            </a:r>
          </a:p>
        </p:txBody>
      </p:sp>
      <p:sp>
        <p:nvSpPr>
          <p:cNvPr id="13" name="Tijdelijke aanduiding voor dianummer 12">
            <a:extLst>
              <a:ext uri="{FF2B5EF4-FFF2-40B4-BE49-F238E27FC236}">
                <a16:creationId xmlns:a16="http://schemas.microsoft.com/office/drawing/2014/main" id="{6766DFE0-E9B3-43CC-8F34-A8C2AAFD1D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4404792-384C-4B49-B655-AEA3AF0E46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64" y="653525"/>
            <a:ext cx="3077337" cy="465488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0" name="Rechte verbindingslijn 8">
            <a:extLst>
              <a:ext uri="{FF2B5EF4-FFF2-40B4-BE49-F238E27FC236}">
                <a16:creationId xmlns:a16="http://schemas.microsoft.com/office/drawing/2014/main" id="{C89071E5-03F4-A918-452E-6BC4377521AE}"/>
              </a:ext>
            </a:extLst>
          </p:cNvPr>
          <p:cNvCxnSpPr>
            <a:cxnSpLocks/>
          </p:cNvCxnSpPr>
          <p:nvPr userDrawn="1"/>
        </p:nvCxnSpPr>
        <p:spPr>
          <a:xfrm>
            <a:off x="351664" y="1651725"/>
            <a:ext cx="3077336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8251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 50% + Grafiek 5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D0A7490F-20FC-4D2B-8962-A601B3BBB1B1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347" imgH="348" progId="TCLayout.ActiveDocument.1">
                  <p:embed/>
                </p:oleObj>
              </mc:Choice>
              <mc:Fallback>
                <p:oleObj name="think-cell Slide" r:id="rId3" imgW="347" imgH="348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D0A7490F-20FC-4D2B-8962-A601B3BBB1B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ijdelijke aanduiding voor verticale tekst 2">
            <a:extLst>
              <a:ext uri="{FF2B5EF4-FFF2-40B4-BE49-F238E27FC236}">
                <a16:creationId xmlns:a16="http://schemas.microsoft.com/office/drawing/2014/main" id="{FDD826C5-0082-44A8-A23D-491166C08D5B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51663" y="1839046"/>
            <a:ext cx="3078000" cy="7083236"/>
          </a:xfrm>
        </p:spPr>
        <p:txBody>
          <a:bodyPr vert="horz">
            <a:normAutofit/>
          </a:bodyPr>
          <a:lstStyle>
            <a:lvl1pPr>
              <a:defRPr sz="1125"/>
            </a:lvl1pPr>
            <a:lvl2pPr>
              <a:defRPr sz="1013"/>
            </a:lvl2pPr>
            <a:lvl3pPr>
              <a:defRPr sz="900"/>
            </a:lvl3pPr>
            <a:lvl4pPr>
              <a:defRPr sz="788"/>
            </a:lvl4pPr>
            <a:lvl5pPr>
              <a:defRPr sz="788"/>
            </a:lvl5pPr>
            <a:lvl6pPr>
              <a:defRPr sz="788"/>
            </a:lvl6pPr>
            <a:lvl7pPr>
              <a:defRPr sz="788"/>
            </a:lvl7pPr>
            <a:lvl8pPr>
              <a:defRPr sz="788"/>
            </a:lvl8pPr>
            <a:lvl9pPr>
              <a:defRPr sz="788"/>
            </a:lvl9pPr>
          </a:lstStyle>
          <a:p>
            <a:pPr lvl="0"/>
            <a:r>
              <a:rPr lang="nl-NL" noProof="0" dirty="0"/>
              <a:t>Klik hier om een </a:t>
            </a:r>
            <a:r>
              <a:rPr lang="nl-NL" noProof="0" dirty="0" err="1"/>
              <a:t>bullet</a:t>
            </a:r>
            <a:r>
              <a:rPr lang="nl-NL" noProof="0" dirty="0"/>
              <a:t> te plaatsen. Meer hulp nodig? Aan de zijkanten van de slides heeft </a:t>
            </a:r>
            <a:r>
              <a:rPr lang="nl-NL" noProof="0" dirty="0" err="1"/>
              <a:t>PPTSolutions</a:t>
            </a:r>
            <a:r>
              <a:rPr lang="nl-NL" noProof="0" dirty="0"/>
              <a:t> instructies geplaatst om te helpen met het stijlen- én verwerken van tekst.</a:t>
            </a:r>
          </a:p>
          <a:p>
            <a:pPr lvl="1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Lees tekst</a:t>
            </a:r>
          </a:p>
          <a:p>
            <a:pPr lvl="3"/>
            <a:r>
              <a:rPr lang="nl-NL" noProof="0" dirty="0"/>
              <a:t>Header</a:t>
            </a:r>
          </a:p>
          <a:p>
            <a:pPr lvl="4"/>
            <a:r>
              <a:rPr lang="nl-NL" noProof="0" dirty="0"/>
              <a:t>Italic tekst</a:t>
            </a:r>
          </a:p>
          <a:p>
            <a:pPr lvl="5"/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Lees tekst</a:t>
            </a:r>
          </a:p>
          <a:p>
            <a:pPr lvl="8"/>
            <a:r>
              <a:rPr lang="nl-NL" noProof="0" dirty="0"/>
              <a:t>Header</a:t>
            </a:r>
          </a:p>
        </p:txBody>
      </p:sp>
      <p:sp>
        <p:nvSpPr>
          <p:cNvPr id="10" name="Tijdelijke aanduiding voor grafiek 7">
            <a:extLst>
              <a:ext uri="{FF2B5EF4-FFF2-40B4-BE49-F238E27FC236}">
                <a16:creationId xmlns:a16="http://schemas.microsoft.com/office/drawing/2014/main" id="{E8AEC30F-ABD6-4382-9813-A38BF21E8A56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3781426" y="1839045"/>
            <a:ext cx="2729886" cy="7083235"/>
          </a:xfrm>
          <a:solidFill>
            <a:schemeClr val="bg1">
              <a:lumMod val="95000"/>
            </a:schemeClr>
          </a:solidFill>
        </p:spPr>
        <p:txBody>
          <a:bodyPr tIns="1620000"/>
          <a:lstStyle>
            <a:lvl1pPr marL="0" indent="0" algn="ctr">
              <a:buNone/>
              <a:defRPr sz="443" b="1" baseline="0"/>
            </a:lvl1pPr>
          </a:lstStyle>
          <a:p>
            <a:r>
              <a:rPr lang="nl-NL" dirty="0"/>
              <a:t>Klik op onderstaand pictogram</a:t>
            </a:r>
            <a:br>
              <a:rPr lang="nl-NL" dirty="0"/>
            </a:br>
            <a:r>
              <a:rPr lang="nl-NL" dirty="0"/>
              <a:t>om een grafiek in te voegen</a:t>
            </a:r>
          </a:p>
        </p:txBody>
      </p:sp>
      <p:sp>
        <p:nvSpPr>
          <p:cNvPr id="14" name="Tijdelijke aanduiding voor dianummer 13">
            <a:extLst>
              <a:ext uri="{FF2B5EF4-FFF2-40B4-BE49-F238E27FC236}">
                <a16:creationId xmlns:a16="http://schemas.microsoft.com/office/drawing/2014/main" id="{5D9237F4-8026-4F6C-9106-B1FE3033FCB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fld id="{0E7476D2-0896-4839-9387-ABF8745D58E4}" type="slidenum">
              <a:rPr lang="nl-NL" smtClean="0"/>
              <a:pPr/>
              <a:t>‹#›</a:t>
            </a:fld>
            <a:endParaRPr lang="nl-NL"/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78E936B3-B28B-49DE-B97B-98CB420D3C49}"/>
              </a:ext>
            </a:extLst>
          </p:cNvPr>
          <p:cNvSpPr txBox="1"/>
          <p:nvPr userDrawn="1"/>
        </p:nvSpPr>
        <p:spPr>
          <a:xfrm>
            <a:off x="4865949" y="-421921"/>
            <a:ext cx="1992051" cy="35930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nl-NL" sz="591" b="1" spc="21" baseline="0" dirty="0">
                <a:solidFill>
                  <a:schemeClr val="accent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Tekst 50% + Grafiek 50%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519EE6B1-90F4-4536-87ED-786DB9365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1664" y="527404"/>
            <a:ext cx="6034849" cy="943391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cxnSp>
        <p:nvCxnSpPr>
          <p:cNvPr id="11" name="Rechte verbindingslijn 8">
            <a:extLst>
              <a:ext uri="{FF2B5EF4-FFF2-40B4-BE49-F238E27FC236}">
                <a16:creationId xmlns:a16="http://schemas.microsoft.com/office/drawing/2014/main" id="{7EFE2CE8-2BFE-4941-9A50-43B6F81A09F7}"/>
              </a:ext>
            </a:extLst>
          </p:cNvPr>
          <p:cNvCxnSpPr>
            <a:cxnSpLocks/>
          </p:cNvCxnSpPr>
          <p:nvPr userDrawn="1"/>
        </p:nvCxnSpPr>
        <p:spPr>
          <a:xfrm>
            <a:off x="351664" y="1651725"/>
            <a:ext cx="3077336" cy="0"/>
          </a:xfrm>
          <a:prstGeom prst="line">
            <a:avLst/>
          </a:prstGeom>
          <a:ln w="19050">
            <a:solidFill>
              <a:srgbClr val="5FB3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334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D6756-757E-AE3C-6FAF-967064E21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B2A326-2387-A5F2-0BA6-00657D7AD40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98643" y="9181395"/>
            <a:ext cx="372844" cy="527403"/>
          </a:xfrm>
          <a:prstGeom prst="rect">
            <a:avLst/>
          </a:prstGeom>
        </p:spPr>
        <p:txBody>
          <a:bodyPr/>
          <a:lstStyle/>
          <a:p>
            <a:pPr algn="l"/>
            <a:fld id="{0E7476D2-0896-4839-9387-ABF8745D58E4}" type="slidenum">
              <a:rPr lang="nl-NL" smtClean="0"/>
              <a:pPr algn="l"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523031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emf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90" y="313550"/>
            <a:ext cx="5915023" cy="1261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nl-NL" dirty="0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1839042"/>
            <a:ext cx="5915025" cy="70832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  <a:endParaRPr lang="en-US" dirty="0"/>
          </a:p>
        </p:txBody>
      </p:sp>
      <p:graphicFrame>
        <p:nvGraphicFramePr>
          <p:cNvPr id="7" name="Object 6" hidden="1">
            <a:extLst>
              <a:ext uri="{FF2B5EF4-FFF2-40B4-BE49-F238E27FC236}">
                <a16:creationId xmlns:a16="http://schemas.microsoft.com/office/drawing/2014/main" id="{028DAEA1-D689-4FD8-9ACB-1B716F64A8E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9"/>
            </p:custDataLst>
            <p:extLst>
              <p:ext uri="{D42A27DB-BD31-4B8C-83A1-F6EECF244321}">
                <p14:modId xmlns:p14="http://schemas.microsoft.com/office/powerpoint/2010/main" val="969496516"/>
              </p:ext>
            </p:extLst>
          </p:nvPr>
        </p:nvGraphicFramePr>
        <p:xfrm>
          <a:off x="1192" y="2296"/>
          <a:ext cx="1190" cy="2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0" imgW="347" imgH="348" progId="TCLayout.ActiveDocument.1">
                  <p:embed/>
                </p:oleObj>
              </mc:Choice>
              <mc:Fallback>
                <p:oleObj name="think-cell Slide" r:id="rId20" imgW="347" imgH="348" progId="TCLayout.ActiveDocument.1">
                  <p:embed/>
                  <p:pic>
                    <p:nvPicPr>
                      <p:cNvPr id="7" name="Object 6" hidden="1">
                        <a:extLst>
                          <a:ext uri="{FF2B5EF4-FFF2-40B4-BE49-F238E27FC236}">
                            <a16:creationId xmlns:a16="http://schemas.microsoft.com/office/drawing/2014/main" id="{028DAEA1-D689-4FD8-9ACB-1B716F64A8E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1"/>
                      <a:stretch>
                        <a:fillRect/>
                      </a:stretch>
                    </p:blipFill>
                    <p:spPr>
                      <a:xfrm>
                        <a:off x="1192" y="2296"/>
                        <a:ext cx="1190" cy="2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ID" hidden="1">
            <a:extLst>
              <a:ext uri="{FF2B5EF4-FFF2-40B4-BE49-F238E27FC236}">
                <a16:creationId xmlns:a16="http://schemas.microsoft.com/office/drawing/2014/main" id="{C3591B68-3865-404B-B247-04C1D3E50CFA}"/>
              </a:ext>
            </a:extLst>
          </p:cNvPr>
          <p:cNvGrpSpPr/>
          <p:nvPr userDrawn="1"/>
        </p:nvGrpSpPr>
        <p:grpSpPr>
          <a:xfrm>
            <a:off x="-183149" y="-796365"/>
            <a:ext cx="7224298" cy="11498730"/>
            <a:chOff x="-244199" y="-551330"/>
            <a:chExt cx="9632398" cy="7960659"/>
          </a:xfrm>
        </p:grpSpPr>
        <p:grpSp>
          <p:nvGrpSpPr>
            <p:cNvPr id="10" name="Groep 9">
              <a:extLst>
                <a:ext uri="{FF2B5EF4-FFF2-40B4-BE49-F238E27FC236}">
                  <a16:creationId xmlns:a16="http://schemas.microsoft.com/office/drawing/2014/main" id="{94DBAAEA-95F5-4AAF-81FD-CE1CFFE94E1D}"/>
                </a:ext>
              </a:extLst>
            </p:cNvPr>
            <p:cNvGrpSpPr/>
            <p:nvPr userDrawn="1"/>
          </p:nvGrpSpPr>
          <p:grpSpPr>
            <a:xfrm>
              <a:off x="0" y="-551330"/>
              <a:ext cx="462248" cy="7960659"/>
              <a:chOff x="0" y="-551330"/>
              <a:chExt cx="462248" cy="7960659"/>
            </a:xfrm>
          </p:grpSpPr>
          <p:cxnSp>
            <p:nvCxnSpPr>
              <p:cNvPr id="26" name="Rechte verbindingslijn 25">
                <a:extLst>
                  <a:ext uri="{FF2B5EF4-FFF2-40B4-BE49-F238E27FC236}">
                    <a16:creationId xmlns:a16="http://schemas.microsoft.com/office/drawing/2014/main" id="{53E8362E-3A5D-4FD4-ACD3-7F91916F20E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Rechte verbindingslijn 26">
                <a:extLst>
                  <a:ext uri="{FF2B5EF4-FFF2-40B4-BE49-F238E27FC236}">
                    <a16:creationId xmlns:a16="http://schemas.microsoft.com/office/drawing/2014/main" id="{68F034DB-FE7E-44FD-81AA-F2F158A84C2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ep 10">
              <a:extLst>
                <a:ext uri="{FF2B5EF4-FFF2-40B4-BE49-F238E27FC236}">
                  <a16:creationId xmlns:a16="http://schemas.microsoft.com/office/drawing/2014/main" id="{CB1819D2-0285-495F-8F1C-835D6735C847}"/>
                </a:ext>
              </a:extLst>
            </p:cNvPr>
            <p:cNvGrpSpPr/>
            <p:nvPr userDrawn="1"/>
          </p:nvGrpSpPr>
          <p:grpSpPr>
            <a:xfrm>
              <a:off x="8681752" y="-551330"/>
              <a:ext cx="462248" cy="7960659"/>
              <a:chOff x="0" y="-551330"/>
              <a:chExt cx="462248" cy="7960659"/>
            </a:xfrm>
          </p:grpSpPr>
          <p:cxnSp>
            <p:nvCxnSpPr>
              <p:cNvPr id="24" name="Rechte verbindingslijn 23">
                <a:extLst>
                  <a:ext uri="{FF2B5EF4-FFF2-40B4-BE49-F238E27FC236}">
                    <a16:creationId xmlns:a16="http://schemas.microsoft.com/office/drawing/2014/main" id="{D8CD285F-DA7C-4900-9390-AD8255825D88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Rechte verbindingslijn 24">
                <a:extLst>
                  <a:ext uri="{FF2B5EF4-FFF2-40B4-BE49-F238E27FC236}">
                    <a16:creationId xmlns:a16="http://schemas.microsoft.com/office/drawing/2014/main" id="{1D2F6912-7641-42FF-810E-988DDB71EED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ep 11">
              <a:extLst>
                <a:ext uri="{FF2B5EF4-FFF2-40B4-BE49-F238E27FC236}">
                  <a16:creationId xmlns:a16="http://schemas.microsoft.com/office/drawing/2014/main" id="{30FE04AC-8458-47BB-B77B-BB685BB7C5C7}"/>
                </a:ext>
              </a:extLst>
            </p:cNvPr>
            <p:cNvGrpSpPr/>
            <p:nvPr userDrawn="1"/>
          </p:nvGrpSpPr>
          <p:grpSpPr>
            <a:xfrm rot="5400000">
              <a:off x="4340876" y="-4585075"/>
              <a:ext cx="462248" cy="9632398"/>
              <a:chOff x="0" y="-551330"/>
              <a:chExt cx="462248" cy="7960659"/>
            </a:xfrm>
          </p:grpSpPr>
          <p:cxnSp>
            <p:nvCxnSpPr>
              <p:cNvPr id="22" name="Rechte verbindingslijn 21">
                <a:extLst>
                  <a:ext uri="{FF2B5EF4-FFF2-40B4-BE49-F238E27FC236}">
                    <a16:creationId xmlns:a16="http://schemas.microsoft.com/office/drawing/2014/main" id="{8F565E57-0462-47C4-B66C-69A7877B2BC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Rechte verbindingslijn 22">
                <a:extLst>
                  <a:ext uri="{FF2B5EF4-FFF2-40B4-BE49-F238E27FC236}">
                    <a16:creationId xmlns:a16="http://schemas.microsoft.com/office/drawing/2014/main" id="{58FABA63-D0FD-44EC-A587-A1E24CE2937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ep 12">
              <a:extLst>
                <a:ext uri="{FF2B5EF4-FFF2-40B4-BE49-F238E27FC236}">
                  <a16:creationId xmlns:a16="http://schemas.microsoft.com/office/drawing/2014/main" id="{C1F6589C-1795-4657-8D2B-664F61725DF7}"/>
                </a:ext>
              </a:extLst>
            </p:cNvPr>
            <p:cNvGrpSpPr/>
            <p:nvPr userDrawn="1"/>
          </p:nvGrpSpPr>
          <p:grpSpPr>
            <a:xfrm rot="5400000">
              <a:off x="4340876" y="1810676"/>
              <a:ext cx="462248" cy="9632398"/>
              <a:chOff x="0" y="-551330"/>
              <a:chExt cx="462248" cy="7960659"/>
            </a:xfrm>
          </p:grpSpPr>
          <p:cxnSp>
            <p:nvCxnSpPr>
              <p:cNvPr id="20" name="Rechte verbindingslijn 19">
                <a:extLst>
                  <a:ext uri="{FF2B5EF4-FFF2-40B4-BE49-F238E27FC236}">
                    <a16:creationId xmlns:a16="http://schemas.microsoft.com/office/drawing/2014/main" id="{6D211033-38ED-4893-917F-B091B5A457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Rechte verbindingslijn 20">
                <a:extLst>
                  <a:ext uri="{FF2B5EF4-FFF2-40B4-BE49-F238E27FC236}">
                    <a16:creationId xmlns:a16="http://schemas.microsoft.com/office/drawing/2014/main" id="{0E1F1A80-5C21-4340-A56C-4ABFCE6F545A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" name="Groep 13">
              <a:extLst>
                <a:ext uri="{FF2B5EF4-FFF2-40B4-BE49-F238E27FC236}">
                  <a16:creationId xmlns:a16="http://schemas.microsoft.com/office/drawing/2014/main" id="{BC8455EE-A786-4B80-96E1-CA9B3AD04B03}"/>
                </a:ext>
              </a:extLst>
            </p:cNvPr>
            <p:cNvGrpSpPr/>
            <p:nvPr userDrawn="1"/>
          </p:nvGrpSpPr>
          <p:grpSpPr>
            <a:xfrm rot="5400000">
              <a:off x="4340876" y="1582076"/>
              <a:ext cx="462248" cy="9632398"/>
              <a:chOff x="0" y="-551330"/>
              <a:chExt cx="462248" cy="7960659"/>
            </a:xfrm>
          </p:grpSpPr>
          <p:cxnSp>
            <p:nvCxnSpPr>
              <p:cNvPr id="18" name="Rechte verbindingslijn 17">
                <a:extLst>
                  <a:ext uri="{FF2B5EF4-FFF2-40B4-BE49-F238E27FC236}">
                    <a16:creationId xmlns:a16="http://schemas.microsoft.com/office/drawing/2014/main" id="{34ED09F4-5789-46BE-B680-A1F34F84799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4622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Rechte verbindingslijn 18">
                <a:extLst>
                  <a:ext uri="{FF2B5EF4-FFF2-40B4-BE49-F238E27FC236}">
                    <a16:creationId xmlns:a16="http://schemas.microsoft.com/office/drawing/2014/main" id="{A0151EDC-69BE-46A9-BB65-A79CF540C56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4A7503AA-A783-42ED-94EC-0EFBE2868290}"/>
                </a:ext>
              </a:extLst>
            </p:cNvPr>
            <p:cNvGrpSpPr/>
            <p:nvPr userDrawn="1"/>
          </p:nvGrpSpPr>
          <p:grpSpPr>
            <a:xfrm rot="5400000">
              <a:off x="4340876" y="-3795434"/>
              <a:ext cx="462248" cy="9632398"/>
              <a:chOff x="-165100" y="-551330"/>
              <a:chExt cx="462248" cy="7960659"/>
            </a:xfrm>
          </p:grpSpPr>
          <p:cxnSp>
            <p:nvCxnSpPr>
              <p:cNvPr id="16" name="Rechte verbindingslijn 15">
                <a:extLst>
                  <a:ext uri="{FF2B5EF4-FFF2-40B4-BE49-F238E27FC236}">
                    <a16:creationId xmlns:a16="http://schemas.microsoft.com/office/drawing/2014/main" id="{8F91A31E-6BC0-4DB3-9447-5E9FE3F151C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297148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Rechte verbindingslijn 16">
                <a:extLst>
                  <a:ext uri="{FF2B5EF4-FFF2-40B4-BE49-F238E27FC236}">
                    <a16:creationId xmlns:a16="http://schemas.microsoft.com/office/drawing/2014/main" id="{29796BF5-6CAB-4C82-BF63-0D58FD23A6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-165100" y="-551330"/>
                <a:ext cx="0" cy="7960659"/>
              </a:xfrm>
              <a:prstGeom prst="line">
                <a:avLst/>
              </a:prstGeom>
              <a:ln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6FEBD6D-318E-7417-3988-BB8724C4E5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1395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 dirty="0"/>
          </a:p>
        </p:txBody>
      </p:sp>
    </p:spTree>
    <p:extLst>
      <p:ext uri="{BB962C8B-B14F-4D97-AF65-F5344CB8AC3E}">
        <p14:creationId xmlns:p14="http://schemas.microsoft.com/office/powerpoint/2010/main" val="4257665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hf hdr="0" ftr="0" dt="0"/>
  <p:txStyles>
    <p:titleStyle>
      <a:lvl1pPr marL="0" indent="0" algn="l" defTabSz="514350" rtl="0" eaLnBrk="1" latinLnBrk="0" hangingPunct="1">
        <a:lnSpc>
          <a:spcPct val="90000"/>
        </a:lnSpc>
        <a:spcBef>
          <a:spcPct val="0"/>
        </a:spcBef>
        <a:buNone/>
        <a:defRPr sz="1800" kern="1200">
          <a:solidFill>
            <a:schemeClr val="accent5">
              <a:lumMod val="75000"/>
            </a:schemeClr>
          </a:solidFill>
          <a:latin typeface="+mn-lt"/>
          <a:ea typeface="+mj-ea"/>
          <a:cs typeface="+mj-cs"/>
        </a:defRPr>
      </a:lvl1pPr>
    </p:titleStyle>
    <p:bodyStyle>
      <a:lvl1pPr marL="128588" indent="-128588" algn="l" defTabSz="51435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1575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1pPr>
      <a:lvl2pPr marL="385763" indent="-128588" algn="l" defTabSz="514350" rtl="0" eaLnBrk="1" latinLnBrk="0" hangingPunct="1">
        <a:lnSpc>
          <a:spcPct val="90000"/>
        </a:lnSpc>
        <a:spcBef>
          <a:spcPts val="281"/>
        </a:spcBef>
        <a:buFont typeface="Courier New" panose="02070309020205020404" pitchFamily="49" charset="0"/>
        <a:buChar char="o"/>
        <a:defRPr sz="1350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2pPr>
      <a:lvl3pPr marL="642938" indent="-128588" algn="l" defTabSz="514350" rtl="0" eaLnBrk="1" latinLnBrk="0" hangingPunct="1">
        <a:lnSpc>
          <a:spcPct val="90000"/>
        </a:lnSpc>
        <a:spcBef>
          <a:spcPts val="281"/>
        </a:spcBef>
        <a:buFont typeface="Wingdings" panose="05000000000000000000" pitchFamily="2" charset="2"/>
        <a:buChar char="§"/>
        <a:defRPr sz="1125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3pPr>
      <a:lvl4pPr marL="9001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4pPr>
      <a:lvl5pPr marL="1157288" indent="-128588" algn="l" defTabSz="514350" rtl="0" eaLnBrk="1" latinLnBrk="0" hangingPunct="1">
        <a:lnSpc>
          <a:spcPct val="90000"/>
        </a:lnSpc>
        <a:spcBef>
          <a:spcPts val="281"/>
        </a:spcBef>
        <a:buFont typeface="Courier New" panose="02070309020205020404" pitchFamily="49" charset="0"/>
        <a:buChar char="o"/>
        <a:defRPr sz="1013" kern="1200">
          <a:solidFill>
            <a:schemeClr val="accent5">
              <a:lumMod val="75000"/>
            </a:schemeClr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2.jpe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svg"/><Relationship Id="rId13" Type="http://schemas.openxmlformats.org/officeDocument/2006/relationships/image" Target="../media/image31.svg"/><Relationship Id="rId3" Type="http://schemas.openxmlformats.org/officeDocument/2006/relationships/image" Target="../media/image22.svg"/><Relationship Id="rId7" Type="http://schemas.openxmlformats.org/officeDocument/2006/relationships/image" Target="../media/image25.svg"/><Relationship Id="rId12" Type="http://schemas.openxmlformats.org/officeDocument/2006/relationships/image" Target="../media/image30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svg"/><Relationship Id="rId11" Type="http://schemas.openxmlformats.org/officeDocument/2006/relationships/image" Target="../media/image29.svg"/><Relationship Id="rId5" Type="http://schemas.openxmlformats.org/officeDocument/2006/relationships/hyperlink" Target="https://www.competentievoorbeelden.nl/" TargetMode="External"/><Relationship Id="rId15" Type="http://schemas.openxmlformats.org/officeDocument/2006/relationships/image" Target="../media/image33.png"/><Relationship Id="rId10" Type="http://schemas.openxmlformats.org/officeDocument/2006/relationships/image" Target="../media/image28.svg"/><Relationship Id="rId4" Type="http://schemas.openxmlformats.org/officeDocument/2006/relationships/image" Target="../media/image23.svg"/><Relationship Id="rId9" Type="http://schemas.openxmlformats.org/officeDocument/2006/relationships/image" Target="../media/image27.svg"/><Relationship Id="rId14" Type="http://schemas.openxmlformats.org/officeDocument/2006/relationships/image" Target="../media/image3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svg"/><Relationship Id="rId7" Type="http://schemas.openxmlformats.org/officeDocument/2006/relationships/image" Target="../media/image38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37.svg"/><Relationship Id="rId5" Type="http://schemas.openxmlformats.org/officeDocument/2006/relationships/image" Target="../media/image36.sv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2.svg"/><Relationship Id="rId7" Type="http://schemas.openxmlformats.org/officeDocument/2006/relationships/image" Target="../media/image46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5.svg"/><Relationship Id="rId11" Type="http://schemas.openxmlformats.org/officeDocument/2006/relationships/image" Target="../media/image50.svg"/><Relationship Id="rId5" Type="http://schemas.openxmlformats.org/officeDocument/2006/relationships/image" Target="../media/image44.svg"/><Relationship Id="rId10" Type="http://schemas.openxmlformats.org/officeDocument/2006/relationships/image" Target="../media/image49.svg"/><Relationship Id="rId4" Type="http://schemas.openxmlformats.org/officeDocument/2006/relationships/image" Target="../media/image43.svg"/><Relationship Id="rId9" Type="http://schemas.openxmlformats.org/officeDocument/2006/relationships/image" Target="../media/image48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image" Target="../media/image20.png"/><Relationship Id="rId7" Type="http://schemas.openxmlformats.org/officeDocument/2006/relationships/image" Target="../media/image55.svg"/><Relationship Id="rId2" Type="http://schemas.openxmlformats.org/officeDocument/2006/relationships/image" Target="../media/image51.sv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54.svg"/><Relationship Id="rId11" Type="http://schemas.openxmlformats.org/officeDocument/2006/relationships/image" Target="../media/image59.svg"/><Relationship Id="rId5" Type="http://schemas.openxmlformats.org/officeDocument/2006/relationships/image" Target="../media/image53.svg"/><Relationship Id="rId10" Type="http://schemas.openxmlformats.org/officeDocument/2006/relationships/image" Target="../media/image58.svg"/><Relationship Id="rId4" Type="http://schemas.openxmlformats.org/officeDocument/2006/relationships/image" Target="../media/image52.svg"/><Relationship Id="rId9" Type="http://schemas.openxmlformats.org/officeDocument/2006/relationships/image" Target="../media/image5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hyperlink" Target="https://calendly.com/anoukpiening" TargetMode="External"/><Relationship Id="rId1" Type="http://schemas.openxmlformats.org/officeDocument/2006/relationships/slideLayout" Target="../slideLayouts/slideLayout17.xml"/><Relationship Id="rId6" Type="http://schemas.openxmlformats.org/officeDocument/2006/relationships/hyperlink" Target="https://www.studiocix.com" TargetMode="External"/><Relationship Id="rId5" Type="http://schemas.openxmlformats.org/officeDocument/2006/relationships/image" Target="../media/image62.png"/><Relationship Id="rId4" Type="http://schemas.openxmlformats.org/officeDocument/2006/relationships/hyperlink" Target="mailto:anouk@studiocix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Label"/>
          <p:cNvSpPr txBox="1"/>
          <p:nvPr/>
        </p:nvSpPr>
        <p:spPr>
          <a:xfrm>
            <a:off x="548640" y="685800"/>
            <a:ext cx="57607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</a:rPr>
              <a:t>GRATIS DOWNLOAD</a:t>
            </a:r>
          </a:p>
        </p:txBody>
      </p:sp>
      <p:sp>
        <p:nvSpPr>
          <p:cNvPr id="4" name="Titel"/>
          <p:cNvSpPr txBox="1"/>
          <p:nvPr/>
        </p:nvSpPr>
        <p:spPr>
          <a:xfrm>
            <a:off x="548640" y="1051560"/>
            <a:ext cx="5760720" cy="1737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</a:pPr>
            <a:r>
              <a:rPr sz="3800" b="1" i="0" dirty="0" err="1">
                <a:solidFill>
                  <a:srgbClr val="FFFFFF"/>
                </a:solidFill>
              </a:rPr>
              <a:t>Toegevoegde</a:t>
            </a:r>
            <a:r>
              <a:rPr sz="3800" b="1" i="0" dirty="0">
                <a:solidFill>
                  <a:srgbClr val="FFFFFF"/>
                </a:solidFill>
              </a:rPr>
              <a:t> </a:t>
            </a:r>
            <a:r>
              <a:rPr sz="3800" b="1" i="0" dirty="0" err="1">
                <a:solidFill>
                  <a:srgbClr val="FFFFFF"/>
                </a:solidFill>
              </a:rPr>
              <a:t>waarde</a:t>
            </a:r>
            <a:r>
              <a:rPr sz="3800" b="1" i="0" dirty="0">
                <a:solidFill>
                  <a:srgbClr val="FFFFFF"/>
                </a:solidFill>
              </a:rPr>
              <a:t> van L&amp;D in de </a:t>
            </a:r>
            <a:r>
              <a:rPr sz="3800" b="1" i="0" dirty="0" err="1">
                <a:solidFill>
                  <a:srgbClr val="FFFFFF"/>
                </a:solidFill>
              </a:rPr>
              <a:t>medewerkerreis</a:t>
            </a:r>
            <a:endParaRPr sz="3800" b="1" i="0" dirty="0">
              <a:solidFill>
                <a:srgbClr val="FFFFFF"/>
              </a:solidFill>
            </a:endParaRPr>
          </a:p>
        </p:txBody>
      </p:sp>
      <p:sp>
        <p:nvSpPr>
          <p:cNvPr id="5" name="Ondertitel"/>
          <p:cNvSpPr txBox="1"/>
          <p:nvPr/>
        </p:nvSpPr>
        <p:spPr>
          <a:xfrm>
            <a:off x="548640" y="2926080"/>
            <a:ext cx="5760720" cy="11887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700" b="0" i="0">
                <a:solidFill>
                  <a:srgbClr val="FFFFFF"/>
                </a:solidFill>
              </a:rPr>
              <a:t>Wat L&amp;D in elke fase kan bijdragen, op basis van input van 120 deelnemers aan Studytube L&amp;D Move.</a:t>
            </a:r>
          </a:p>
        </p:txBody>
      </p:sp>
      <p:sp>
        <p:nvSpPr>
          <p:cNvPr id="6" name="Kader"/>
          <p:cNvSpPr/>
          <p:nvPr/>
        </p:nvSpPr>
        <p:spPr>
          <a:xfrm>
            <a:off x="1966714" y="4251960"/>
            <a:ext cx="2924571" cy="4144975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Voorbeeld" descr="new-ld-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8154" y="4343400"/>
            <a:ext cx="2741691" cy="3962095"/>
          </a:xfrm>
          <a:prstGeom prst="rect">
            <a:avLst/>
          </a:prstGeom>
        </p:spPr>
      </p:pic>
      <p:pic>
        <p:nvPicPr>
          <p:cNvPr id="8" name="Logo" descr="Logo-Studio-CIX-2160x540-final-WHITE-WHITE_2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480" y="8671255"/>
            <a:ext cx="3474720" cy="8686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1D46F6-5E94-1146-C2D4-C0AAAC4E8A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ijdelijke aanduiding voor afbeelding 11" descr="Afbeelding met persoon, dragen, sluiten, ogen&#10;&#10;Automatisch gegenereerde beschrijving">
            <a:extLst>
              <a:ext uri="{FF2B5EF4-FFF2-40B4-BE49-F238E27FC236}">
                <a16:creationId xmlns:a16="http://schemas.microsoft.com/office/drawing/2014/main" id="{DD3BF72D-8170-CEF9-3AFC-7E3A1F16652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67"/>
          <a:stretch/>
        </p:blipFill>
        <p:spPr>
          <a:xfrm>
            <a:off x="0" y="2348400"/>
            <a:ext cx="6858000" cy="3878514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DF2D7CBB-9FE4-3C28-958C-1BB51B1D4D77}"/>
              </a:ext>
            </a:extLst>
          </p:cNvPr>
          <p:cNvGrpSpPr/>
          <p:nvPr/>
        </p:nvGrpSpPr>
        <p:grpSpPr>
          <a:xfrm>
            <a:off x="715964" y="7604585"/>
            <a:ext cx="5426073" cy="1802895"/>
            <a:chOff x="827294" y="7556221"/>
            <a:chExt cx="4937120" cy="1545224"/>
          </a:xfrm>
        </p:grpSpPr>
        <p:pic>
          <p:nvPicPr>
            <p:cNvPr id="23" name="Picture 14" descr="About Us – Bitmove">
              <a:extLst>
                <a:ext uri="{FF2B5EF4-FFF2-40B4-BE49-F238E27FC236}">
                  <a16:creationId xmlns:a16="http://schemas.microsoft.com/office/drawing/2014/main" id="{18D7A858-541F-0CE9-6660-B16D4AC0297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72896" y="8482762"/>
              <a:ext cx="2485780" cy="6186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4" name="Picture 2" descr="TSN Thuiszorg Zwolle - indebuurt Zwolle">
              <a:extLst>
                <a:ext uri="{FF2B5EF4-FFF2-40B4-BE49-F238E27FC236}">
                  <a16:creationId xmlns:a16="http://schemas.microsoft.com/office/drawing/2014/main" id="{E850F0AA-0357-9CE0-B206-694F4285C3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23737" y="8005121"/>
              <a:ext cx="625200" cy="625200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5" name="Afbeelding 103" descr="Logo, company name&#10;&#10;Description automatically generated">
              <a:extLst>
                <a:ext uri="{FF2B5EF4-FFF2-40B4-BE49-F238E27FC236}">
                  <a16:creationId xmlns:a16="http://schemas.microsoft.com/office/drawing/2014/main" id="{9B557C49-8E4D-5911-4F8D-481843D528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682195" y="8055005"/>
              <a:ext cx="761303" cy="525433"/>
            </a:xfrm>
            <a:prstGeom prst="rect">
              <a:avLst/>
            </a:prstGeom>
          </p:spPr>
        </p:pic>
        <p:pic>
          <p:nvPicPr>
            <p:cNvPr id="26" name="Afbeelding 10">
              <a:extLst>
                <a:ext uri="{FF2B5EF4-FFF2-40B4-BE49-F238E27FC236}">
                  <a16:creationId xmlns:a16="http://schemas.microsoft.com/office/drawing/2014/main" id="{D5870C5E-0F93-DB79-780F-057EF672ADB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315786" y="7597370"/>
              <a:ext cx="949892" cy="447589"/>
            </a:xfrm>
            <a:prstGeom prst="rect">
              <a:avLst/>
            </a:prstGeom>
          </p:spPr>
        </p:pic>
        <p:pic>
          <p:nvPicPr>
            <p:cNvPr id="27" name="Afbeelding 11">
              <a:extLst>
                <a:ext uri="{FF2B5EF4-FFF2-40B4-BE49-F238E27FC236}">
                  <a16:creationId xmlns:a16="http://schemas.microsoft.com/office/drawing/2014/main" id="{1DD6DA9C-87CD-4177-F787-B0FF59EC4101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t="30620" b="30373"/>
            <a:stretch/>
          </p:blipFill>
          <p:spPr>
            <a:xfrm>
              <a:off x="827294" y="8090433"/>
              <a:ext cx="1238199" cy="454577"/>
            </a:xfrm>
            <a:prstGeom prst="rect">
              <a:avLst/>
            </a:prstGeom>
          </p:spPr>
        </p:pic>
        <p:pic>
          <p:nvPicPr>
            <p:cNvPr id="28" name="Picture 2" descr="Welkom op de corporate website van Van Lanschot Kempen">
              <a:extLst>
                <a:ext uri="{FF2B5EF4-FFF2-40B4-BE49-F238E27FC236}">
                  <a16:creationId xmlns:a16="http://schemas.microsoft.com/office/drawing/2014/main" id="{41F3AD9C-4082-E681-40D7-A298986E29F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8455" y="7610661"/>
              <a:ext cx="1517092" cy="32531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9" name="Afbeelding 13">
              <a:extLst>
                <a:ext uri="{FF2B5EF4-FFF2-40B4-BE49-F238E27FC236}">
                  <a16:creationId xmlns:a16="http://schemas.microsoft.com/office/drawing/2014/main" id="{7E43683E-D325-9D0E-6C24-F1D426759D1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217838" y="8086860"/>
              <a:ext cx="878124" cy="461723"/>
            </a:xfrm>
            <a:prstGeom prst="rect">
              <a:avLst/>
            </a:prstGeom>
          </p:spPr>
        </p:pic>
        <p:pic>
          <p:nvPicPr>
            <p:cNvPr id="30" name="Afbeelding 14">
              <a:extLst>
                <a:ext uri="{FF2B5EF4-FFF2-40B4-BE49-F238E27FC236}">
                  <a16:creationId xmlns:a16="http://schemas.microsoft.com/office/drawing/2014/main" id="{3FCC0957-FEEF-DB15-E62E-EEC3A1FF506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96734" y="8708881"/>
              <a:ext cx="1410908" cy="166443"/>
            </a:xfrm>
            <a:prstGeom prst="rect">
              <a:avLst/>
            </a:prstGeom>
          </p:spPr>
        </p:pic>
        <p:pic>
          <p:nvPicPr>
            <p:cNvPr id="31" name="Afbeelding 15">
              <a:extLst>
                <a:ext uri="{FF2B5EF4-FFF2-40B4-BE49-F238E27FC236}">
                  <a16:creationId xmlns:a16="http://schemas.microsoft.com/office/drawing/2014/main" id="{91B8ABFD-73AC-CE87-9333-7CDBA2A6F1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t="25025" b="25233"/>
            <a:stretch>
              <a:fillRect/>
            </a:stretch>
          </p:blipFill>
          <p:spPr>
            <a:xfrm>
              <a:off x="4381573" y="7556221"/>
              <a:ext cx="1330764" cy="443500"/>
            </a:xfrm>
            <a:prstGeom prst="rect">
              <a:avLst/>
            </a:prstGeom>
          </p:spPr>
        </p:pic>
        <p:pic>
          <p:nvPicPr>
            <p:cNvPr id="32" name="Afbeelding 16">
              <a:extLst>
                <a:ext uri="{FF2B5EF4-FFF2-40B4-BE49-F238E27FC236}">
                  <a16:creationId xmlns:a16="http://schemas.microsoft.com/office/drawing/2014/main" id="{92D734BD-2015-07BF-D786-BEB4D828CB0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27294" y="7638315"/>
              <a:ext cx="774894" cy="302693"/>
            </a:xfrm>
            <a:prstGeom prst="rect">
              <a:avLst/>
            </a:prstGeom>
          </p:spPr>
        </p:pic>
        <p:pic>
          <p:nvPicPr>
            <p:cNvPr id="33" name="Afbeelding 17">
              <a:extLst>
                <a:ext uri="{FF2B5EF4-FFF2-40B4-BE49-F238E27FC236}">
                  <a16:creationId xmlns:a16="http://schemas.microsoft.com/office/drawing/2014/main" id="{74967565-CA7B-6360-D952-B237B03393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55519" y="8619858"/>
              <a:ext cx="1048797" cy="294688"/>
            </a:xfrm>
            <a:prstGeom prst="rect">
              <a:avLst/>
            </a:prstGeom>
          </p:spPr>
        </p:pic>
        <p:pic>
          <p:nvPicPr>
            <p:cNvPr id="34" name="Afbeelding 18">
              <a:extLst>
                <a:ext uri="{FF2B5EF4-FFF2-40B4-BE49-F238E27FC236}">
                  <a16:creationId xmlns:a16="http://schemas.microsoft.com/office/drawing/2014/main" id="{D65CC5A5-C6CB-6412-D8CA-8A6D9A381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5174025" y="8030295"/>
              <a:ext cx="590389" cy="574852"/>
            </a:xfrm>
            <a:prstGeom prst="rect">
              <a:avLst/>
            </a:prstGeom>
          </p:spPr>
        </p:pic>
        <p:pic>
          <p:nvPicPr>
            <p:cNvPr id="35" name="Afbeelding 2">
              <a:extLst>
                <a:ext uri="{FF2B5EF4-FFF2-40B4-BE49-F238E27FC236}">
                  <a16:creationId xmlns:a16="http://schemas.microsoft.com/office/drawing/2014/main" id="{6C2A119E-C48B-42C8-562F-4A03AA4015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rcRect l="8753" t="9969" r="5357" b="10316"/>
            <a:stretch>
              <a:fillRect/>
            </a:stretch>
          </p:blipFill>
          <p:spPr>
            <a:xfrm>
              <a:off x="2116581" y="8027597"/>
              <a:ext cx="625200" cy="580248"/>
            </a:xfrm>
            <a:prstGeom prst="rect">
              <a:avLst/>
            </a:prstGeom>
          </p:spPr>
        </p:pic>
      </p:grpSp>
      <p:pic>
        <p:nvPicPr>
          <p:cNvPr id="36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66338EB7-82FA-2BAD-454E-157F837D58B4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974" y="9520809"/>
            <a:ext cx="1871604" cy="365125"/>
          </a:xfrm>
          <a:prstGeom prst="rect">
            <a:avLst/>
          </a:prstGeom>
        </p:spPr>
      </p:pic>
      <p:sp>
        <p:nvSpPr>
          <p:cNvPr id="37" name="Title 1">
            <a:extLst>
              <a:ext uri="{FF2B5EF4-FFF2-40B4-BE49-F238E27FC236}">
                <a16:creationId xmlns:a16="http://schemas.microsoft.com/office/drawing/2014/main" id="{6A0A1FFD-1579-0C55-FCE3-CD2D786885CA}"/>
              </a:ext>
            </a:extLst>
          </p:cNvPr>
          <p:cNvSpPr txBox="1">
            <a:spLocks/>
          </p:cNvSpPr>
          <p:nvPr/>
        </p:nvSpPr>
        <p:spPr>
          <a:xfrm>
            <a:off x="471490" y="546884"/>
            <a:ext cx="5915023" cy="1261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NL" sz="2800" dirty="0"/>
              <a:t>STUDIO CIX: Het ‘</a:t>
            </a:r>
            <a:r>
              <a:rPr lang="nl-NL" sz="2800" dirty="0" err="1"/>
              <a:t>outside</a:t>
            </a:r>
            <a:r>
              <a:rPr lang="nl-NL" sz="2800" dirty="0"/>
              <a:t>-in’ perspectief</a:t>
            </a:r>
            <a:endParaRPr lang="en-US" sz="28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96AF7FD-6CE2-8579-C083-E3EC979A5EC2}"/>
              </a:ext>
            </a:extLst>
          </p:cNvPr>
          <p:cNvSpPr txBox="1">
            <a:spLocks/>
          </p:cNvSpPr>
          <p:nvPr/>
        </p:nvSpPr>
        <p:spPr>
          <a:xfrm>
            <a:off x="625180" y="6841784"/>
            <a:ext cx="5915023" cy="1261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NL" dirty="0"/>
              <a:t>Een greep uit onze klanten:</a:t>
            </a:r>
            <a:endParaRPr lang="en-US" dirty="0"/>
          </a:p>
        </p:txBody>
      </p:sp>
      <p:sp>
        <p:nvSpPr>
          <p:cNvPr id="2" name="Rechthoek 5">
            <a:extLst>
              <a:ext uri="{FF2B5EF4-FFF2-40B4-BE49-F238E27FC236}">
                <a16:creationId xmlns:a16="http://schemas.microsoft.com/office/drawing/2014/main" id="{C2A0609C-01B7-5125-FA4D-F1D1AD0DF5FB}"/>
              </a:ext>
            </a:extLst>
          </p:cNvPr>
          <p:cNvSpPr/>
          <p:nvPr/>
        </p:nvSpPr>
        <p:spPr>
          <a:xfrm>
            <a:off x="625180" y="5178347"/>
            <a:ext cx="6030641" cy="187945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2800" dirty="0"/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E5CC03A9-3820-2EEC-B541-9A70000AD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5536" y="5914499"/>
            <a:ext cx="5307284" cy="407147"/>
          </a:xfrm>
        </p:spPr>
        <p:txBody>
          <a:bodyPr/>
          <a:lstStyle/>
          <a:p>
            <a:r>
              <a:rPr lang="nl-NL" sz="2250" dirty="0">
                <a:solidFill>
                  <a:schemeClr val="bg1"/>
                </a:solidFill>
              </a:rPr>
              <a:t>Wij helpen organisaties om memorabele medewerker ervaringen te creëren en zo medewerkers aan te trekken en te behouden</a:t>
            </a:r>
          </a:p>
        </p:txBody>
      </p:sp>
    </p:spTree>
    <p:extLst>
      <p:ext uri="{BB962C8B-B14F-4D97-AF65-F5344CB8AC3E}">
        <p14:creationId xmlns:p14="http://schemas.microsoft.com/office/powerpoint/2010/main" val="172689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B2E0D74B-0470-C69C-8EB7-E0C6A636248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974" y="9520809"/>
            <a:ext cx="1871604" cy="365125"/>
          </a:xfrm>
          <a:prstGeom prst="rect">
            <a:avLst/>
          </a:prstGeom>
        </p:spPr>
      </p:pic>
      <p:sp>
        <p:nvSpPr>
          <p:cNvPr id="49" name="Title 1">
            <a:extLst>
              <a:ext uri="{FF2B5EF4-FFF2-40B4-BE49-F238E27FC236}">
                <a16:creationId xmlns:a16="http://schemas.microsoft.com/office/drawing/2014/main" id="{2E6A92D1-E0D3-DB82-A710-3EBF21737BA3}"/>
              </a:ext>
            </a:extLst>
          </p:cNvPr>
          <p:cNvSpPr txBox="1">
            <a:spLocks/>
          </p:cNvSpPr>
          <p:nvPr/>
        </p:nvSpPr>
        <p:spPr>
          <a:xfrm>
            <a:off x="471490" y="126923"/>
            <a:ext cx="5915023" cy="126194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51435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1800" kern="1200">
                <a:solidFill>
                  <a:schemeClr val="accent5">
                    <a:lumMod val="75000"/>
                  </a:schemeClr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l-NL" sz="2800" dirty="0"/>
              <a:t>L&amp;D heeft in </a:t>
            </a:r>
            <a:r>
              <a:rPr lang="nl-NL" sz="2800" b="1" dirty="0">
                <a:solidFill>
                  <a:schemeClr val="accent2"/>
                </a:solidFill>
              </a:rPr>
              <a:t>elke</a:t>
            </a:r>
            <a:r>
              <a:rPr lang="nl-NL" sz="2800" dirty="0"/>
              <a:t> fase van de employee journey een rol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79988FD1-58F3-A0C4-C5A0-CFC432106C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" y="3851279"/>
            <a:ext cx="6236208" cy="35251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9">
            <a:extLst>
              <a:ext uri="{FF2B5EF4-FFF2-40B4-BE49-F238E27FC236}">
                <a16:creationId xmlns:a16="http://schemas.microsoft.com/office/drawing/2014/main" id="{94D084D7-5B4D-7B15-7DB4-329C143992D3}"/>
              </a:ext>
            </a:extLst>
          </p:cNvPr>
          <p:cNvSpPr txBox="1"/>
          <p:nvPr/>
        </p:nvSpPr>
        <p:spPr>
          <a:xfrm>
            <a:off x="381103" y="1898648"/>
            <a:ext cx="1987092" cy="5699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nl-NL" sz="1150" noProof="0" dirty="0">
                <a:solidFill>
                  <a:schemeClr val="accent2"/>
                </a:solidFill>
                <a:effectLst/>
              </a:rPr>
              <a:t>Ontwikkelmogelijkheden zichtbaar maken</a:t>
            </a:r>
            <a:endParaRPr lang="nl-NL" sz="1400" noProof="0" dirty="0">
              <a:solidFill>
                <a:schemeClr val="accent2"/>
              </a:solidFill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cxnSp>
        <p:nvCxnSpPr>
          <p:cNvPr id="5" name="Straight Arrow Connector 12">
            <a:extLst>
              <a:ext uri="{FF2B5EF4-FFF2-40B4-BE49-F238E27FC236}">
                <a16:creationId xmlns:a16="http://schemas.microsoft.com/office/drawing/2014/main" id="{1493B944-7E12-11CD-5483-2A109F671FC1}"/>
              </a:ext>
            </a:extLst>
          </p:cNvPr>
          <p:cNvCxnSpPr>
            <a:cxnSpLocks/>
          </p:cNvCxnSpPr>
          <p:nvPr/>
        </p:nvCxnSpPr>
        <p:spPr>
          <a:xfrm flipV="1">
            <a:off x="440978" y="2050742"/>
            <a:ext cx="0" cy="3657600"/>
          </a:xfrm>
          <a:prstGeom prst="straightConnector1">
            <a:avLst/>
          </a:prstGeom>
          <a:ln w="381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13">
            <a:extLst>
              <a:ext uri="{FF2B5EF4-FFF2-40B4-BE49-F238E27FC236}">
                <a16:creationId xmlns:a16="http://schemas.microsoft.com/office/drawing/2014/main" id="{82BAFFDB-20F1-5636-5218-9F8480F3CEE8}"/>
              </a:ext>
            </a:extLst>
          </p:cNvPr>
          <p:cNvSpPr txBox="1"/>
          <p:nvPr/>
        </p:nvSpPr>
        <p:spPr>
          <a:xfrm>
            <a:off x="2010323" y="3045421"/>
            <a:ext cx="2073533" cy="818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nl-NL" sz="1400" noProof="0" dirty="0">
                <a:solidFill>
                  <a:schemeClr val="accent2"/>
                </a:solidFill>
                <a:effectLst/>
              </a:rPr>
              <a:t>Gestructureerd inwerken met optimale begeleiding mogelijk maken</a:t>
            </a:r>
          </a:p>
        </p:txBody>
      </p:sp>
      <p:sp>
        <p:nvSpPr>
          <p:cNvPr id="7" name="TextBox 16">
            <a:extLst>
              <a:ext uri="{FF2B5EF4-FFF2-40B4-BE49-F238E27FC236}">
                <a16:creationId xmlns:a16="http://schemas.microsoft.com/office/drawing/2014/main" id="{9C47FE36-FFA2-15FC-3B12-2B8F7240F3F2}"/>
              </a:ext>
            </a:extLst>
          </p:cNvPr>
          <p:cNvSpPr txBox="1"/>
          <p:nvPr/>
        </p:nvSpPr>
        <p:spPr>
          <a:xfrm>
            <a:off x="1902953" y="8393038"/>
            <a:ext cx="1675398" cy="8185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nl-NL" sz="1400" noProof="0" dirty="0">
                <a:solidFill>
                  <a:schemeClr val="accent2"/>
                </a:solidFill>
                <a:effectLst/>
              </a:rPr>
              <a:t>Continu leren &amp; ontwikkelen ondersteunen</a:t>
            </a:r>
            <a:endParaRPr lang="nl-NL" sz="1400" i="1" noProof="0" dirty="0">
              <a:solidFill>
                <a:schemeClr val="accent2"/>
              </a:solidFill>
              <a:effectLst/>
            </a:endParaRPr>
          </a:p>
        </p:txBody>
      </p:sp>
      <p:sp>
        <p:nvSpPr>
          <p:cNvPr id="8" name="TextBox 19">
            <a:extLst>
              <a:ext uri="{FF2B5EF4-FFF2-40B4-BE49-F238E27FC236}">
                <a16:creationId xmlns:a16="http://schemas.microsoft.com/office/drawing/2014/main" id="{4C81354D-9674-0B3F-1706-90B8AA0611F7}"/>
              </a:ext>
            </a:extLst>
          </p:cNvPr>
          <p:cNvSpPr txBox="1"/>
          <p:nvPr/>
        </p:nvSpPr>
        <p:spPr>
          <a:xfrm>
            <a:off x="3755198" y="8975998"/>
            <a:ext cx="1696753" cy="5707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buNone/>
            </a:pPr>
            <a:r>
              <a:rPr lang="nl-NL" sz="1400" noProof="0" dirty="0">
                <a:solidFill>
                  <a:schemeClr val="accent2"/>
                </a:solidFill>
                <a:effectLst/>
              </a:rPr>
              <a:t>Doelgerichte groei faciliteren</a:t>
            </a:r>
            <a:endParaRPr lang="nl-NL" sz="1400" noProof="0">
              <a:solidFill>
                <a:schemeClr val="accent2"/>
              </a:solidFill>
              <a:effectLst/>
            </a:endParaRPr>
          </a:p>
        </p:txBody>
      </p:sp>
      <p:cxnSp>
        <p:nvCxnSpPr>
          <p:cNvPr id="9" name="Straight Arrow Connector 20">
            <a:extLst>
              <a:ext uri="{FF2B5EF4-FFF2-40B4-BE49-F238E27FC236}">
                <a16:creationId xmlns:a16="http://schemas.microsoft.com/office/drawing/2014/main" id="{7426E1AC-0805-FD3A-68CF-D6B69F9FE90C}"/>
              </a:ext>
            </a:extLst>
          </p:cNvPr>
          <p:cNvCxnSpPr>
            <a:cxnSpLocks/>
          </p:cNvCxnSpPr>
          <p:nvPr/>
        </p:nvCxnSpPr>
        <p:spPr>
          <a:xfrm>
            <a:off x="3755198" y="6624986"/>
            <a:ext cx="0" cy="1640125"/>
          </a:xfrm>
          <a:prstGeom prst="straightConnector1">
            <a:avLst/>
          </a:prstGeom>
          <a:ln w="381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: Rounded Corners 27">
            <a:extLst>
              <a:ext uri="{FF2B5EF4-FFF2-40B4-BE49-F238E27FC236}">
                <a16:creationId xmlns:a16="http://schemas.microsoft.com/office/drawing/2014/main" id="{7AF9E0F3-0529-2919-AB0C-013F9FDC9535}"/>
              </a:ext>
            </a:extLst>
          </p:cNvPr>
          <p:cNvSpPr/>
          <p:nvPr/>
        </p:nvSpPr>
        <p:spPr>
          <a:xfrm>
            <a:off x="440978" y="1418394"/>
            <a:ext cx="1849460" cy="50683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600" dirty="0"/>
              <a:t>Ik zoek een baan</a:t>
            </a:r>
            <a:endParaRPr lang="en-US" sz="1600" dirty="0"/>
          </a:p>
        </p:txBody>
      </p:sp>
      <p:sp>
        <p:nvSpPr>
          <p:cNvPr id="12" name="Rectangle: Rounded Corners 28">
            <a:extLst>
              <a:ext uri="{FF2B5EF4-FFF2-40B4-BE49-F238E27FC236}">
                <a16:creationId xmlns:a16="http://schemas.microsoft.com/office/drawing/2014/main" id="{E9389D44-E8BF-9340-EAD9-C4053B552DF2}"/>
              </a:ext>
            </a:extLst>
          </p:cNvPr>
          <p:cNvSpPr/>
          <p:nvPr/>
        </p:nvSpPr>
        <p:spPr>
          <a:xfrm>
            <a:off x="1948634" y="7886209"/>
            <a:ext cx="1629717" cy="50683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/>
              <a:t>Ik ben aan het werk</a:t>
            </a:r>
            <a:endParaRPr lang="en-US" sz="1600"/>
          </a:p>
        </p:txBody>
      </p:sp>
      <p:sp>
        <p:nvSpPr>
          <p:cNvPr id="15" name="Rectangle: Rounded Corners 30">
            <a:extLst>
              <a:ext uri="{FF2B5EF4-FFF2-40B4-BE49-F238E27FC236}">
                <a16:creationId xmlns:a16="http://schemas.microsoft.com/office/drawing/2014/main" id="{99471608-A09A-5AF3-7147-E9A06B772060}"/>
              </a:ext>
            </a:extLst>
          </p:cNvPr>
          <p:cNvSpPr/>
          <p:nvPr/>
        </p:nvSpPr>
        <p:spPr>
          <a:xfrm>
            <a:off x="3755198" y="8469168"/>
            <a:ext cx="1629717" cy="50683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400"/>
              <a:t>Ik ontwikkel mezelf</a:t>
            </a:r>
            <a:endParaRPr lang="en-US" sz="1600"/>
          </a:p>
        </p:txBody>
      </p:sp>
      <p:sp>
        <p:nvSpPr>
          <p:cNvPr id="16" name="Rectangle: Rounded Corners 32">
            <a:extLst>
              <a:ext uri="{FF2B5EF4-FFF2-40B4-BE49-F238E27FC236}">
                <a16:creationId xmlns:a16="http://schemas.microsoft.com/office/drawing/2014/main" id="{AA50C255-52E0-1D3A-F1CE-658B61B29305}"/>
              </a:ext>
            </a:extLst>
          </p:cNvPr>
          <p:cNvSpPr/>
          <p:nvPr/>
        </p:nvSpPr>
        <p:spPr>
          <a:xfrm>
            <a:off x="2019811" y="2594130"/>
            <a:ext cx="1987092" cy="506830"/>
          </a:xfrm>
          <a:prstGeom prst="roundRect">
            <a:avLst/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sz="1550" dirty="0"/>
              <a:t>Ik start met werken</a:t>
            </a:r>
            <a:endParaRPr lang="en-US" sz="1600" dirty="0"/>
          </a:p>
        </p:txBody>
      </p:sp>
      <p:sp>
        <p:nvSpPr>
          <p:cNvPr id="19" name="Oval 33">
            <a:extLst>
              <a:ext uri="{FF2B5EF4-FFF2-40B4-BE49-F238E27FC236}">
                <a16:creationId xmlns:a16="http://schemas.microsoft.com/office/drawing/2014/main" id="{900EF284-7F97-7425-DB6D-66838486C7AC}"/>
              </a:ext>
            </a:extLst>
          </p:cNvPr>
          <p:cNvSpPr/>
          <p:nvPr/>
        </p:nvSpPr>
        <p:spPr>
          <a:xfrm>
            <a:off x="310896" y="1262714"/>
            <a:ext cx="301984" cy="301984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1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2" name="Oval 35">
            <a:extLst>
              <a:ext uri="{FF2B5EF4-FFF2-40B4-BE49-F238E27FC236}">
                <a16:creationId xmlns:a16="http://schemas.microsoft.com/office/drawing/2014/main" id="{0E38B018-117B-38CF-645C-26A8ED60AC67}"/>
              </a:ext>
            </a:extLst>
          </p:cNvPr>
          <p:cNvSpPr/>
          <p:nvPr/>
        </p:nvSpPr>
        <p:spPr>
          <a:xfrm>
            <a:off x="1883055" y="2456556"/>
            <a:ext cx="301984" cy="301984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2</a:t>
            </a:r>
            <a:endParaRPr lang="en-US" b="1" dirty="0">
              <a:solidFill>
                <a:schemeClr val="accent2"/>
              </a:solidFill>
            </a:endParaRPr>
          </a:p>
        </p:txBody>
      </p:sp>
      <p:sp>
        <p:nvSpPr>
          <p:cNvPr id="23" name="Oval 36">
            <a:extLst>
              <a:ext uri="{FF2B5EF4-FFF2-40B4-BE49-F238E27FC236}">
                <a16:creationId xmlns:a16="http://schemas.microsoft.com/office/drawing/2014/main" id="{AE553C42-42F4-2D83-C0B8-71A98D75F931}"/>
              </a:ext>
            </a:extLst>
          </p:cNvPr>
          <p:cNvSpPr/>
          <p:nvPr/>
        </p:nvSpPr>
        <p:spPr>
          <a:xfrm>
            <a:off x="1823971" y="7765224"/>
            <a:ext cx="301984" cy="301984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>
                <a:solidFill>
                  <a:schemeClr val="accent2"/>
                </a:solidFill>
              </a:rPr>
              <a:t>3</a:t>
            </a:r>
            <a:endParaRPr lang="en-US" b="1">
              <a:solidFill>
                <a:schemeClr val="accent2"/>
              </a:solidFill>
            </a:endParaRPr>
          </a:p>
        </p:txBody>
      </p:sp>
      <p:sp>
        <p:nvSpPr>
          <p:cNvPr id="24" name="Oval 37">
            <a:extLst>
              <a:ext uri="{FF2B5EF4-FFF2-40B4-BE49-F238E27FC236}">
                <a16:creationId xmlns:a16="http://schemas.microsoft.com/office/drawing/2014/main" id="{90EBC4E7-1104-4931-9769-35DCF74E3340}"/>
              </a:ext>
            </a:extLst>
          </p:cNvPr>
          <p:cNvSpPr/>
          <p:nvPr/>
        </p:nvSpPr>
        <p:spPr>
          <a:xfrm>
            <a:off x="3606273" y="8352419"/>
            <a:ext cx="301984" cy="301984"/>
          </a:xfrm>
          <a:prstGeom prst="ellipse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b="1" dirty="0">
                <a:solidFill>
                  <a:schemeClr val="accent2"/>
                </a:solidFill>
              </a:rPr>
              <a:t>4</a:t>
            </a:r>
            <a:endParaRPr lang="en-US" b="1" dirty="0">
              <a:solidFill>
                <a:schemeClr val="accent2"/>
              </a:solidFill>
            </a:endParaRPr>
          </a:p>
        </p:txBody>
      </p:sp>
      <p:cxnSp>
        <p:nvCxnSpPr>
          <p:cNvPr id="25" name="Straight Arrow Connector 17">
            <a:extLst>
              <a:ext uri="{FF2B5EF4-FFF2-40B4-BE49-F238E27FC236}">
                <a16:creationId xmlns:a16="http://schemas.microsoft.com/office/drawing/2014/main" id="{C709F6FA-9B25-486B-249B-883F4E5DC5C5}"/>
              </a:ext>
            </a:extLst>
          </p:cNvPr>
          <p:cNvCxnSpPr>
            <a:cxnSpLocks/>
          </p:cNvCxnSpPr>
          <p:nvPr/>
        </p:nvCxnSpPr>
        <p:spPr>
          <a:xfrm flipH="1">
            <a:off x="1973281" y="7109618"/>
            <a:ext cx="8333" cy="631992"/>
          </a:xfrm>
          <a:prstGeom prst="straightConnector1">
            <a:avLst/>
          </a:prstGeom>
          <a:ln w="381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44">
            <a:extLst>
              <a:ext uri="{FF2B5EF4-FFF2-40B4-BE49-F238E27FC236}">
                <a16:creationId xmlns:a16="http://schemas.microsoft.com/office/drawing/2014/main" id="{169ACEA0-F6D0-B308-F597-CAEECF95D7FC}"/>
              </a:ext>
            </a:extLst>
          </p:cNvPr>
          <p:cNvCxnSpPr>
            <a:cxnSpLocks/>
          </p:cNvCxnSpPr>
          <p:nvPr/>
        </p:nvCxnSpPr>
        <p:spPr>
          <a:xfrm flipV="1">
            <a:off x="2008248" y="3199409"/>
            <a:ext cx="0" cy="1217475"/>
          </a:xfrm>
          <a:prstGeom prst="straightConnector1">
            <a:avLst/>
          </a:prstGeom>
          <a:ln w="38100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0535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14DA412-D793-13EA-5B95-E23C738AD777}"/>
              </a:ext>
            </a:extLst>
          </p:cNvPr>
          <p:cNvGrpSpPr/>
          <p:nvPr/>
        </p:nvGrpSpPr>
        <p:grpSpPr>
          <a:xfrm>
            <a:off x="1983284" y="7976402"/>
            <a:ext cx="417327" cy="452293"/>
            <a:chOff x="424645" y="8285972"/>
            <a:chExt cx="417327" cy="452293"/>
          </a:xfrm>
        </p:grpSpPr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73AD7454-A422-5AAB-0C44-D1AF9D9137A4}"/>
                </a:ext>
              </a:extLst>
            </p:cNvPr>
            <p:cNvSpPr/>
            <p:nvPr/>
          </p:nvSpPr>
          <p:spPr>
            <a:xfrm rot="18615899">
              <a:off x="407162" y="8303455"/>
              <a:ext cx="452293" cy="417327"/>
            </a:xfrm>
            <a:custGeom>
              <a:avLst/>
              <a:gdLst>
                <a:gd name="csX0" fmla="*/ 0 w 806116"/>
                <a:gd name="csY0" fmla="*/ 0 h 956633"/>
                <a:gd name="csX1" fmla="*/ 457200 w 806116"/>
                <a:gd name="csY1" fmla="*/ 842210 h 956633"/>
                <a:gd name="csX2" fmla="*/ 806116 w 806116"/>
                <a:gd name="csY2" fmla="*/ 926431 h 956633"/>
                <a:gd name="csX0" fmla="*/ 0 w 806116"/>
                <a:gd name="csY0" fmla="*/ 0 h 932522"/>
                <a:gd name="csX1" fmla="*/ 236478 w 806116"/>
                <a:gd name="csY1" fmla="*/ 685800 h 932522"/>
                <a:gd name="csX2" fmla="*/ 806116 w 806116"/>
                <a:gd name="csY2" fmla="*/ 926431 h 932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6116" h="932522">
                  <a:moveTo>
                    <a:pt x="0" y="0"/>
                  </a:moveTo>
                  <a:cubicBezTo>
                    <a:pt x="161423" y="343902"/>
                    <a:pt x="102125" y="531395"/>
                    <a:pt x="236478" y="685800"/>
                  </a:cubicBezTo>
                  <a:cubicBezTo>
                    <a:pt x="370831" y="840205"/>
                    <a:pt x="698834" y="961523"/>
                    <a:pt x="806116" y="926431"/>
                  </a:cubicBezTo>
                </a:path>
              </a:pathLst>
            </a:custGeom>
            <a:noFill/>
            <a:ln w="3810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31F2C825-566B-063F-B803-6A0A707CCFE5}"/>
                </a:ext>
              </a:extLst>
            </p:cNvPr>
            <p:cNvSpPr/>
            <p:nvPr/>
          </p:nvSpPr>
          <p:spPr>
            <a:xfrm rot="18615899">
              <a:off x="407162" y="8303455"/>
              <a:ext cx="452293" cy="417327"/>
            </a:xfrm>
            <a:custGeom>
              <a:avLst/>
              <a:gdLst>
                <a:gd name="csX0" fmla="*/ 0 w 806116"/>
                <a:gd name="csY0" fmla="*/ 0 h 956633"/>
                <a:gd name="csX1" fmla="*/ 457200 w 806116"/>
                <a:gd name="csY1" fmla="*/ 842210 h 956633"/>
                <a:gd name="csX2" fmla="*/ 806116 w 806116"/>
                <a:gd name="csY2" fmla="*/ 926431 h 956633"/>
                <a:gd name="csX0" fmla="*/ 0 w 806116"/>
                <a:gd name="csY0" fmla="*/ 0 h 932522"/>
                <a:gd name="csX1" fmla="*/ 236478 w 806116"/>
                <a:gd name="csY1" fmla="*/ 685800 h 932522"/>
                <a:gd name="csX2" fmla="*/ 806116 w 806116"/>
                <a:gd name="csY2" fmla="*/ 926431 h 932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6116" h="932522">
                  <a:moveTo>
                    <a:pt x="0" y="0"/>
                  </a:moveTo>
                  <a:cubicBezTo>
                    <a:pt x="161423" y="343902"/>
                    <a:pt x="102125" y="531395"/>
                    <a:pt x="236478" y="685800"/>
                  </a:cubicBezTo>
                  <a:cubicBezTo>
                    <a:pt x="370831" y="840205"/>
                    <a:pt x="698834" y="961523"/>
                    <a:pt x="806116" y="92643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38207697-51B3-09C5-DEF0-29FAD5261115}"/>
              </a:ext>
            </a:extLst>
          </p:cNvPr>
          <p:cNvGrpSpPr/>
          <p:nvPr/>
        </p:nvGrpSpPr>
        <p:grpSpPr>
          <a:xfrm>
            <a:off x="1716931" y="4309823"/>
            <a:ext cx="417327" cy="452293"/>
            <a:chOff x="193863" y="4649275"/>
            <a:chExt cx="417327" cy="452293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ACF26A71-2F0C-CA70-7F4E-5D485460108C}"/>
                </a:ext>
              </a:extLst>
            </p:cNvPr>
            <p:cNvSpPr/>
            <p:nvPr/>
          </p:nvSpPr>
          <p:spPr>
            <a:xfrm rot="18615899">
              <a:off x="176380" y="4666758"/>
              <a:ext cx="452293" cy="417327"/>
            </a:xfrm>
            <a:custGeom>
              <a:avLst/>
              <a:gdLst>
                <a:gd name="csX0" fmla="*/ 0 w 806116"/>
                <a:gd name="csY0" fmla="*/ 0 h 956633"/>
                <a:gd name="csX1" fmla="*/ 457200 w 806116"/>
                <a:gd name="csY1" fmla="*/ 842210 h 956633"/>
                <a:gd name="csX2" fmla="*/ 806116 w 806116"/>
                <a:gd name="csY2" fmla="*/ 926431 h 956633"/>
                <a:gd name="csX0" fmla="*/ 0 w 806116"/>
                <a:gd name="csY0" fmla="*/ 0 h 932522"/>
                <a:gd name="csX1" fmla="*/ 236478 w 806116"/>
                <a:gd name="csY1" fmla="*/ 685800 h 932522"/>
                <a:gd name="csX2" fmla="*/ 806116 w 806116"/>
                <a:gd name="csY2" fmla="*/ 926431 h 932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6116" h="932522">
                  <a:moveTo>
                    <a:pt x="0" y="0"/>
                  </a:moveTo>
                  <a:cubicBezTo>
                    <a:pt x="161423" y="343902"/>
                    <a:pt x="102125" y="531395"/>
                    <a:pt x="236478" y="685800"/>
                  </a:cubicBezTo>
                  <a:cubicBezTo>
                    <a:pt x="370831" y="840205"/>
                    <a:pt x="698834" y="961523"/>
                    <a:pt x="806116" y="926431"/>
                  </a:cubicBezTo>
                </a:path>
              </a:pathLst>
            </a:custGeom>
            <a:noFill/>
            <a:ln w="381000">
              <a:solidFill>
                <a:schemeClr val="accent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3FE9B38C-6619-C8F0-89A8-B17A9AA4F4C5}"/>
                </a:ext>
              </a:extLst>
            </p:cNvPr>
            <p:cNvSpPr/>
            <p:nvPr/>
          </p:nvSpPr>
          <p:spPr>
            <a:xfrm rot="18615899">
              <a:off x="176380" y="4666758"/>
              <a:ext cx="452293" cy="417327"/>
            </a:xfrm>
            <a:custGeom>
              <a:avLst/>
              <a:gdLst>
                <a:gd name="csX0" fmla="*/ 0 w 806116"/>
                <a:gd name="csY0" fmla="*/ 0 h 956633"/>
                <a:gd name="csX1" fmla="*/ 457200 w 806116"/>
                <a:gd name="csY1" fmla="*/ 842210 h 956633"/>
                <a:gd name="csX2" fmla="*/ 806116 w 806116"/>
                <a:gd name="csY2" fmla="*/ 926431 h 956633"/>
                <a:gd name="csX0" fmla="*/ 0 w 806116"/>
                <a:gd name="csY0" fmla="*/ 0 h 932522"/>
                <a:gd name="csX1" fmla="*/ 236478 w 806116"/>
                <a:gd name="csY1" fmla="*/ 685800 h 932522"/>
                <a:gd name="csX2" fmla="*/ 806116 w 806116"/>
                <a:gd name="csY2" fmla="*/ 926431 h 93252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806116" h="932522">
                  <a:moveTo>
                    <a:pt x="0" y="0"/>
                  </a:moveTo>
                  <a:cubicBezTo>
                    <a:pt x="161423" y="343902"/>
                    <a:pt x="102125" y="531395"/>
                    <a:pt x="236478" y="685800"/>
                  </a:cubicBezTo>
                  <a:cubicBezTo>
                    <a:pt x="370831" y="840205"/>
                    <a:pt x="698834" y="961523"/>
                    <a:pt x="806116" y="926431"/>
                  </a:cubicBezTo>
                </a:path>
              </a:pathLst>
            </a:custGeom>
            <a:noFill/>
            <a:ln w="31750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F8C4B565-C1C5-CB9C-4C0F-7F2864338F1D}"/>
              </a:ext>
            </a:extLst>
          </p:cNvPr>
          <p:cNvGrpSpPr/>
          <p:nvPr/>
        </p:nvGrpSpPr>
        <p:grpSpPr>
          <a:xfrm>
            <a:off x="1950525" y="542926"/>
            <a:ext cx="502644" cy="9395528"/>
            <a:chOff x="1950525" y="792518"/>
            <a:chExt cx="502644" cy="9145935"/>
          </a:xfrm>
        </p:grpSpPr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96EFB493-37AB-0007-4700-DAB6E55FAC36}"/>
                </a:ext>
              </a:extLst>
            </p:cNvPr>
            <p:cNvSpPr/>
            <p:nvPr/>
          </p:nvSpPr>
          <p:spPr>
            <a:xfrm rot="16200000">
              <a:off x="-2364928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81000">
              <a:solidFill>
                <a:srgbClr val="8AC5C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19653FE-5D29-FB2D-DBC3-1420899D5A54}"/>
                </a:ext>
              </a:extLst>
            </p:cNvPr>
            <p:cNvSpPr/>
            <p:nvPr/>
          </p:nvSpPr>
          <p:spPr>
            <a:xfrm rot="16200000">
              <a:off x="-2377313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1750"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BA3581D5-2C27-7C53-2020-31F53E97E8F6}"/>
              </a:ext>
            </a:extLst>
          </p:cNvPr>
          <p:cNvSpPr/>
          <p:nvPr/>
        </p:nvSpPr>
        <p:spPr>
          <a:xfrm>
            <a:off x="0" y="297024"/>
            <a:ext cx="6858000" cy="354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Ik zoek een baan</a:t>
            </a:r>
            <a:endParaRPr lang="en-US" dirty="0"/>
          </a:p>
        </p:txBody>
      </p:sp>
      <p:pic>
        <p:nvPicPr>
          <p:cNvPr id="4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C970624C-EDEA-BE4C-1E6F-7F33AA6E8B7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974" y="9520809"/>
            <a:ext cx="1871604" cy="3651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47EE98F-89C1-90D8-77EE-70CDAB0C1C7E}"/>
              </a:ext>
            </a:extLst>
          </p:cNvPr>
          <p:cNvSpPr txBox="1"/>
          <p:nvPr/>
        </p:nvSpPr>
        <p:spPr>
          <a:xfrm>
            <a:off x="-1967224" y="5182850"/>
            <a:ext cx="18473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2000" dirty="0">
              <a:solidFill>
                <a:schemeClr val="bg1"/>
              </a:solidFill>
              <a:ea typeface="Roboto Condensed" panose="02000000000000000000" pitchFamily="2" charset="0"/>
            </a:endParaRP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A5AFE74E-620E-CE26-26EE-F92AB1225E82}"/>
              </a:ext>
            </a:extLst>
          </p:cNvPr>
          <p:cNvGrpSpPr/>
          <p:nvPr/>
        </p:nvGrpSpPr>
        <p:grpSpPr>
          <a:xfrm>
            <a:off x="174125" y="-92383"/>
            <a:ext cx="805653" cy="1112293"/>
            <a:chOff x="-83758" y="14299"/>
            <a:chExt cx="1242915" cy="1715981"/>
          </a:xfrm>
        </p:grpSpPr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9F34EBED-D542-B1A9-A069-7FF7DFBE3400}"/>
                </a:ext>
              </a:extLst>
            </p:cNvPr>
            <p:cNvSpPr/>
            <p:nvPr/>
          </p:nvSpPr>
          <p:spPr>
            <a:xfrm>
              <a:off x="-5294" y="14299"/>
              <a:ext cx="1164451" cy="1715981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164451" h="1715981">
                  <a:moveTo>
                    <a:pt x="125610" y="154143"/>
                  </a:moveTo>
                  <a:cubicBezTo>
                    <a:pt x="296057" y="-68441"/>
                    <a:pt x="997900" y="-44378"/>
                    <a:pt x="1124231" y="190238"/>
                  </a:cubicBezTo>
                  <a:cubicBezTo>
                    <a:pt x="1250563" y="424854"/>
                    <a:pt x="1054046" y="1339254"/>
                    <a:pt x="883599" y="1561838"/>
                  </a:cubicBezTo>
                  <a:cubicBezTo>
                    <a:pt x="713152" y="1784422"/>
                    <a:pt x="233894" y="1760359"/>
                    <a:pt x="101547" y="1525743"/>
                  </a:cubicBezTo>
                  <a:cubicBezTo>
                    <a:pt x="-30800" y="1291127"/>
                    <a:pt x="-44837" y="376727"/>
                    <a:pt x="125610" y="15414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F1BAA14B-EB0D-C679-6DE3-6882BCFD1477}"/>
                </a:ext>
              </a:extLst>
            </p:cNvPr>
            <p:cNvGrpSpPr/>
            <p:nvPr/>
          </p:nvGrpSpPr>
          <p:grpSpPr>
            <a:xfrm>
              <a:off x="-83758" y="61966"/>
              <a:ext cx="1066382" cy="1458095"/>
              <a:chOff x="672310" y="208445"/>
              <a:chExt cx="235873" cy="322516"/>
            </a:xfrm>
            <a:solidFill>
              <a:srgbClr val="408D95"/>
            </a:solidFill>
          </p:grpSpPr>
          <p:pic>
            <p:nvPicPr>
              <p:cNvPr id="6" name="Graphic 5">
                <a:extLst>
                  <a:ext uri="{FF2B5EF4-FFF2-40B4-BE49-F238E27FC236}">
                    <a16:creationId xmlns:a16="http://schemas.microsoft.com/office/drawing/2014/main" id="{493406C3-8445-15DA-487C-17D211B65EAD}"/>
                  </a:ext>
                </a:extLst>
              </p:cNvPr>
              <p:cNvPicPr>
                <a:picLocks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p:blipFill>
            <p:spPr>
              <a:xfrm>
                <a:off x="672310" y="295088"/>
                <a:ext cx="235873" cy="235873"/>
              </a:xfrm>
              <a:prstGeom prst="rect">
                <a:avLst/>
              </a:prstGeom>
            </p:spPr>
          </p:pic>
          <p:pic>
            <p:nvPicPr>
              <p:cNvPr id="7" name="Graphic 6">
                <a:extLst>
                  <a:ext uri="{FF2B5EF4-FFF2-40B4-BE49-F238E27FC236}">
                    <a16:creationId xmlns:a16="http://schemas.microsoft.com/office/drawing/2014/main" id="{8D89FF85-F3A1-D768-A1F3-1CE9D0498B52}"/>
                  </a:ext>
                </a:extLst>
              </p:cNvPr>
              <p:cNvPicPr>
                <a:picLocks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tretch>
                <a:fillRect/>
              </a:stretch>
            </p:blipFill>
            <p:spPr>
              <a:xfrm>
                <a:off x="808610" y="208445"/>
                <a:ext cx="96551" cy="96551"/>
              </a:xfrm>
              <a:prstGeom prst="rect">
                <a:avLst/>
              </a:prstGeom>
            </p:spPr>
          </p:pic>
        </p:grpSp>
      </p:grpSp>
      <p:sp>
        <p:nvSpPr>
          <p:cNvPr id="29" name="TextBox 28">
            <a:extLst>
              <a:ext uri="{FF2B5EF4-FFF2-40B4-BE49-F238E27FC236}">
                <a16:creationId xmlns:a16="http://schemas.microsoft.com/office/drawing/2014/main" id="{CBB3C46B-F4F6-1C11-47AF-34E84B4E3B9D}"/>
              </a:ext>
            </a:extLst>
          </p:cNvPr>
          <p:cNvSpPr txBox="1"/>
          <p:nvPr/>
        </p:nvSpPr>
        <p:spPr>
          <a:xfrm>
            <a:off x="2735460" y="1150968"/>
            <a:ext cx="4017173" cy="80021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Visie op ontwikkeling, loopbaanpaden en leeraanbod tonen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Succesverhalen van medewerkers delen (bijv. in video’s)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Zelftest aanbieden om match te bepalen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Ontwikkeling op vitaliteitsgebied zichtbaar maken</a:t>
            </a:r>
            <a:endParaRPr lang="en-US" sz="115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17B75DE2-D1F9-762F-1C81-006BB8F7AADD}"/>
              </a:ext>
            </a:extLst>
          </p:cNvPr>
          <p:cNvSpPr txBox="1"/>
          <p:nvPr/>
        </p:nvSpPr>
        <p:spPr>
          <a:xfrm>
            <a:off x="2735460" y="2038846"/>
            <a:ext cx="4017173" cy="133113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Benodigde competenties vaststellen en benoemen in vacature TIP: 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  <a:hlinkClick r:id="rId5"/>
              </a:rPr>
              <a:t>https://www.competentievoorbeelden.nl/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 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Ontwikkelmogelijkheden benoemen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Benoemen wat het aanbod is op gebied van gezondheid/ vitaliteit ontwikkeling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Interactieve vacature maken met verdiepingsopties op competenties, ontwikkelmogelijkheden, succesverhalen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0E5E78D6-9CA2-9B8E-23E6-59A184473E65}"/>
              </a:ext>
            </a:extLst>
          </p:cNvPr>
          <p:cNvSpPr txBox="1"/>
          <p:nvPr/>
        </p:nvSpPr>
        <p:spPr>
          <a:xfrm>
            <a:off x="2735460" y="3461180"/>
            <a:ext cx="4017173" cy="44627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E-</a:t>
            </a:r>
            <a:r>
              <a:rPr lang="nl-NL" sz="115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learning</a:t>
            </a: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over hoe je je kunt voorbereiden op het gesprek delen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EB5BC03A-3B95-6C4C-34DA-373BD455F02C}"/>
              </a:ext>
            </a:extLst>
          </p:cNvPr>
          <p:cNvSpPr txBox="1"/>
          <p:nvPr/>
        </p:nvSpPr>
        <p:spPr>
          <a:xfrm>
            <a:off x="2735460" y="8778664"/>
            <a:ext cx="4017173" cy="461665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Loopbaan- en vitaliteitsontwikkeling meenemen in contract als secundaire arbeidsvoorwaarde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16043D3-1F2C-6739-2489-73B11347B9EA}"/>
              </a:ext>
            </a:extLst>
          </p:cNvPr>
          <p:cNvSpPr txBox="1"/>
          <p:nvPr/>
        </p:nvSpPr>
        <p:spPr>
          <a:xfrm>
            <a:off x="2735460" y="4375894"/>
            <a:ext cx="401717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Ontwikkelpunten meegeven</a:t>
            </a:r>
          </a:p>
        </p:txBody>
      </p:sp>
      <p:sp>
        <p:nvSpPr>
          <p:cNvPr id="83" name="Tekstvak 15">
            <a:extLst>
              <a:ext uri="{FF2B5EF4-FFF2-40B4-BE49-F238E27FC236}">
                <a16:creationId xmlns:a16="http://schemas.microsoft.com/office/drawing/2014/main" id="{153583A3-684D-8C04-8FB3-E506E9AF918E}"/>
              </a:ext>
            </a:extLst>
          </p:cNvPr>
          <p:cNvSpPr txBox="1"/>
          <p:nvPr/>
        </p:nvSpPr>
        <p:spPr>
          <a:xfrm>
            <a:off x="0" y="9654391"/>
            <a:ext cx="4652466" cy="249299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l"/>
            <a:r>
              <a:rPr lang="nl-NL" sz="850" dirty="0"/>
              <a:t>Samengesteld o.b.v. input van 120 deelnemers tijdens L&amp;D Move break-out 4 juni 2026</a:t>
            </a:r>
          </a:p>
        </p:txBody>
      </p:sp>
      <p:grpSp>
        <p:nvGrpSpPr>
          <p:cNvPr id="151" name="Group 150">
            <a:extLst>
              <a:ext uri="{FF2B5EF4-FFF2-40B4-BE49-F238E27FC236}">
                <a16:creationId xmlns:a16="http://schemas.microsoft.com/office/drawing/2014/main" id="{73C8678E-54EA-5749-28B2-86200598438B}"/>
              </a:ext>
            </a:extLst>
          </p:cNvPr>
          <p:cNvGrpSpPr/>
          <p:nvPr/>
        </p:nvGrpSpPr>
        <p:grpSpPr>
          <a:xfrm>
            <a:off x="19048" y="1150968"/>
            <a:ext cx="1905559" cy="641714"/>
            <a:chOff x="-2" y="1150968"/>
            <a:chExt cx="1905559" cy="641714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E4721ED-DCDF-B3BD-F086-675D11636AB4}"/>
                </a:ext>
              </a:extLst>
            </p:cNvPr>
            <p:cNvSpPr txBox="1"/>
            <p:nvPr/>
          </p:nvSpPr>
          <p:spPr>
            <a:xfrm flipH="1">
              <a:off x="-2" y="1150968"/>
              <a:ext cx="1133558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bekijk de website of </a:t>
              </a:r>
              <a:r>
                <a:rPr lang="nl-NL" sz="1400" b="1" dirty="0" err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social</a:t>
              </a: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 media</a:t>
              </a:r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7C5F381D-F9A8-C084-ADC3-593F166AE994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9A122CB-8BB1-07E1-1EF9-5D6920A4F35F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9" name="TextBox 88">
            <a:extLst>
              <a:ext uri="{FF2B5EF4-FFF2-40B4-BE49-F238E27FC236}">
                <a16:creationId xmlns:a16="http://schemas.microsoft.com/office/drawing/2014/main" id="{B443349B-D308-4907-8021-D638A51DBE40}"/>
              </a:ext>
            </a:extLst>
          </p:cNvPr>
          <p:cNvSpPr txBox="1"/>
          <p:nvPr/>
        </p:nvSpPr>
        <p:spPr>
          <a:xfrm>
            <a:off x="2638916" y="738903"/>
            <a:ext cx="142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L&amp;D bijdrage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24A2AE99-B748-5E14-1E43-7DAE9CCF2600}"/>
              </a:ext>
            </a:extLst>
          </p:cNvPr>
          <p:cNvGrpSpPr/>
          <p:nvPr/>
        </p:nvGrpSpPr>
        <p:grpSpPr>
          <a:xfrm>
            <a:off x="-9527" y="2038846"/>
            <a:ext cx="2005194" cy="540000"/>
            <a:chOff x="-2" y="2038846"/>
            <a:chExt cx="2005194" cy="540000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9F2E8D94-ED53-E1F8-F1FF-4094B194800A}"/>
                </a:ext>
              </a:extLst>
            </p:cNvPr>
            <p:cNvSpPr txBox="1"/>
            <p:nvPr/>
          </p:nvSpPr>
          <p:spPr>
            <a:xfrm flipH="1">
              <a:off x="-2" y="2079553"/>
              <a:ext cx="1133559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dirty="0"/>
                <a:t>Ik bekijk de vacatures</a:t>
              </a: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0F270EC4-311C-F81E-F34A-A1A8BB41B45C}"/>
                </a:ext>
              </a:extLst>
            </p:cNvPr>
            <p:cNvSpPr/>
            <p:nvPr/>
          </p:nvSpPr>
          <p:spPr>
            <a:xfrm flipH="1">
              <a:off x="1050020" y="2038846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13D70C85-DCB5-F7B3-F822-C8172B5F3BDE}"/>
                </a:ext>
              </a:extLst>
            </p:cNvPr>
            <p:cNvSpPr/>
            <p:nvPr/>
          </p:nvSpPr>
          <p:spPr>
            <a:xfrm flipH="1">
              <a:off x="1458617" y="2211229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1B5F4266-9076-CF8B-BA7E-C75EBFDB3BF1}"/>
              </a:ext>
            </a:extLst>
          </p:cNvPr>
          <p:cNvGrpSpPr/>
          <p:nvPr/>
        </p:nvGrpSpPr>
        <p:grpSpPr>
          <a:xfrm>
            <a:off x="200022" y="3461180"/>
            <a:ext cx="2025749" cy="540000"/>
            <a:chOff x="-3" y="3432605"/>
            <a:chExt cx="2025749" cy="540000"/>
          </a:xfrm>
        </p:grpSpPr>
        <p:sp>
          <p:nvSpPr>
            <p:cNvPr id="100" name="TextBox 99">
              <a:extLst>
                <a:ext uri="{FF2B5EF4-FFF2-40B4-BE49-F238E27FC236}">
                  <a16:creationId xmlns:a16="http://schemas.microsoft.com/office/drawing/2014/main" id="{8656FFD9-3C69-BB44-8C65-11079CED2D65}"/>
                </a:ext>
              </a:extLst>
            </p:cNvPr>
            <p:cNvSpPr txBox="1"/>
            <p:nvPr/>
          </p:nvSpPr>
          <p:spPr>
            <a:xfrm flipH="1">
              <a:off x="-3" y="3473312"/>
              <a:ext cx="1202207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dirty="0"/>
                <a:t>Ik reageer op een vacature</a:t>
              </a: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46EACF03-D5B0-7F5F-007D-0BF499287FD4}"/>
                </a:ext>
              </a:extLst>
            </p:cNvPr>
            <p:cNvSpPr/>
            <p:nvPr/>
          </p:nvSpPr>
          <p:spPr>
            <a:xfrm flipH="1">
              <a:off x="1133558" y="343260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BF42D036-85B0-7A17-0AC6-CE0D9B9B7156}"/>
                </a:ext>
              </a:extLst>
            </p:cNvPr>
            <p:cNvSpPr/>
            <p:nvPr/>
          </p:nvSpPr>
          <p:spPr>
            <a:xfrm flipH="1">
              <a:off x="1479171" y="360498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id="{5186C2B5-2232-E23E-C051-1E942B9BC7FC}"/>
              </a:ext>
            </a:extLst>
          </p:cNvPr>
          <p:cNvGrpSpPr/>
          <p:nvPr/>
        </p:nvGrpSpPr>
        <p:grpSpPr>
          <a:xfrm>
            <a:off x="9524" y="4222784"/>
            <a:ext cx="1810802" cy="540000"/>
            <a:chOff x="-1" y="4223156"/>
            <a:chExt cx="1810802" cy="540000"/>
          </a:xfrm>
        </p:grpSpPr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746C4E44-6A80-AAAB-E004-ACA37368CB75}"/>
                </a:ext>
              </a:extLst>
            </p:cNvPr>
            <p:cNvSpPr txBox="1"/>
            <p:nvPr/>
          </p:nvSpPr>
          <p:spPr>
            <a:xfrm flipH="1">
              <a:off x="-1" y="4263863"/>
              <a:ext cx="1097405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sz="1300" dirty="0"/>
                <a:t>Ik word afgewezen</a:t>
              </a: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116D236-D816-5853-3142-11C95CC56D0D}"/>
                </a:ext>
              </a:extLst>
            </p:cNvPr>
            <p:cNvSpPr/>
            <p:nvPr/>
          </p:nvSpPr>
          <p:spPr>
            <a:xfrm flipH="1">
              <a:off x="913387" y="4223156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D20EA4F1-F2F2-45E8-CFB3-553CE66C6741}"/>
                </a:ext>
              </a:extLst>
            </p:cNvPr>
            <p:cNvSpPr/>
            <p:nvPr/>
          </p:nvSpPr>
          <p:spPr>
            <a:xfrm flipH="1">
              <a:off x="1264226" y="4395539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2B385D68-3A8B-D751-410B-7A7414EDAC7E}"/>
              </a:ext>
            </a:extLst>
          </p:cNvPr>
          <p:cNvSpPr txBox="1"/>
          <p:nvPr/>
        </p:nvSpPr>
        <p:spPr>
          <a:xfrm>
            <a:off x="2735460" y="5124653"/>
            <a:ext cx="4017173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Recruiters informeren over ontwikkelmogelijkheden binnen de organisatie 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Training geven aan mensen die gesprekken voeren (STAR methodiek, objectief selecteren,…)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Gesprekvoerders aanmoedigen te bespreken waarin kandidaat zich wil ontwikkelen en wat de mogelijkheden zijn</a:t>
            </a:r>
          </a:p>
        </p:txBody>
      </p: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864C1291-CC4D-39F7-6117-0021C7A51230}"/>
              </a:ext>
            </a:extLst>
          </p:cNvPr>
          <p:cNvGrpSpPr/>
          <p:nvPr/>
        </p:nvGrpSpPr>
        <p:grpSpPr>
          <a:xfrm>
            <a:off x="-17105" y="5120506"/>
            <a:ext cx="2032402" cy="641714"/>
            <a:chOff x="-36155" y="5178543"/>
            <a:chExt cx="2032402" cy="641714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B06AFE8A-B9B3-61E6-0A61-9DB3F3B59933}"/>
                </a:ext>
              </a:extLst>
            </p:cNvPr>
            <p:cNvSpPr txBox="1"/>
            <p:nvPr/>
          </p:nvSpPr>
          <p:spPr>
            <a:xfrm flipH="1">
              <a:off x="-36155" y="5178543"/>
              <a:ext cx="1097404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sz="1200" dirty="0"/>
                <a:t>Ik heb één of meer gesprekken</a:t>
              </a: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C688BDBA-8455-392E-A590-51FB742B6AC5}"/>
                </a:ext>
              </a:extLst>
            </p:cNvPr>
            <p:cNvSpPr/>
            <p:nvPr/>
          </p:nvSpPr>
          <p:spPr>
            <a:xfrm flipH="1">
              <a:off x="918138" y="5229400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5" name="Freeform: Shape 114">
              <a:extLst>
                <a:ext uri="{FF2B5EF4-FFF2-40B4-BE49-F238E27FC236}">
                  <a16:creationId xmlns:a16="http://schemas.microsoft.com/office/drawing/2014/main" id="{59C766E7-E5F9-7686-712A-8021928399A2}"/>
                </a:ext>
              </a:extLst>
            </p:cNvPr>
            <p:cNvSpPr/>
            <p:nvPr/>
          </p:nvSpPr>
          <p:spPr>
            <a:xfrm flipH="1">
              <a:off x="1449672" y="5401783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id="{1537690E-3C59-EC0C-0707-3444CEAD68B1}"/>
              </a:ext>
            </a:extLst>
          </p:cNvPr>
          <p:cNvSpPr txBox="1"/>
          <p:nvPr/>
        </p:nvSpPr>
        <p:spPr>
          <a:xfrm>
            <a:off x="2735460" y="6352522"/>
            <a:ext cx="4017173" cy="80021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Vooraf uitleggen wat doel en opzet van assessment is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Focussen op vastgestelde competenties in assessment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Uitkomst assessment terugkoppelen en samen met kandidaat vertalen naar ontwikkelplan</a:t>
            </a:r>
          </a:p>
        </p:txBody>
      </p:sp>
      <p:grpSp>
        <p:nvGrpSpPr>
          <p:cNvPr id="146" name="Group 145">
            <a:extLst>
              <a:ext uri="{FF2B5EF4-FFF2-40B4-BE49-F238E27FC236}">
                <a16:creationId xmlns:a16="http://schemas.microsoft.com/office/drawing/2014/main" id="{921B684D-CA9B-4265-4915-CC1B4F206A29}"/>
              </a:ext>
            </a:extLst>
          </p:cNvPr>
          <p:cNvGrpSpPr/>
          <p:nvPr/>
        </p:nvGrpSpPr>
        <p:grpSpPr>
          <a:xfrm>
            <a:off x="66675" y="6179697"/>
            <a:ext cx="1908622" cy="641714"/>
            <a:chOff x="0" y="6113022"/>
            <a:chExt cx="1908622" cy="641714"/>
          </a:xfrm>
        </p:grpSpPr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id="{8C9E8EE8-A905-019D-AE10-C2E3B5F75832}"/>
                </a:ext>
              </a:extLst>
            </p:cNvPr>
            <p:cNvSpPr txBox="1"/>
            <p:nvPr/>
          </p:nvSpPr>
          <p:spPr>
            <a:xfrm flipH="1">
              <a:off x="0" y="6113022"/>
              <a:ext cx="1146480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sz="1200" dirty="0"/>
                <a:t>Ik maak een test of assessment</a:t>
              </a:r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C1ABBC8F-C03D-6D7E-BE84-88A80124C17F}"/>
                </a:ext>
              </a:extLst>
            </p:cNvPr>
            <p:cNvSpPr/>
            <p:nvPr/>
          </p:nvSpPr>
          <p:spPr>
            <a:xfrm flipH="1">
              <a:off x="991784" y="6163879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E89AA84B-2824-7FD7-330D-C517B1CA6174}"/>
                </a:ext>
              </a:extLst>
            </p:cNvPr>
            <p:cNvSpPr/>
            <p:nvPr/>
          </p:nvSpPr>
          <p:spPr>
            <a:xfrm flipH="1">
              <a:off x="1523318" y="6349973"/>
              <a:ext cx="385304" cy="167812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 dirty="0">
                <a:solidFill>
                  <a:srgbClr val="7C7C7C"/>
                </a:solidFill>
                <a:latin typeface="+mj-lt"/>
              </a:endParaRPr>
            </a:p>
          </p:txBody>
        </p:sp>
      </p:grpSp>
      <p:grpSp>
        <p:nvGrpSpPr>
          <p:cNvPr id="145" name="Group 144">
            <a:extLst>
              <a:ext uri="{FF2B5EF4-FFF2-40B4-BE49-F238E27FC236}">
                <a16:creationId xmlns:a16="http://schemas.microsoft.com/office/drawing/2014/main" id="{4E8F5919-1EDB-683A-645C-6AC88611F4C8}"/>
              </a:ext>
            </a:extLst>
          </p:cNvPr>
          <p:cNvGrpSpPr/>
          <p:nvPr/>
        </p:nvGrpSpPr>
        <p:grpSpPr>
          <a:xfrm>
            <a:off x="231584" y="7129795"/>
            <a:ext cx="2081695" cy="540000"/>
            <a:chOff x="222059" y="7129795"/>
            <a:chExt cx="2081695" cy="540000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F01CB8E5-B526-B07C-4D5D-0718FE54FFDD}"/>
                </a:ext>
              </a:extLst>
            </p:cNvPr>
            <p:cNvSpPr txBox="1"/>
            <p:nvPr/>
          </p:nvSpPr>
          <p:spPr>
            <a:xfrm flipH="1">
              <a:off x="222059" y="7170502"/>
              <a:ext cx="1020349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dirty="0"/>
                <a:t>Ik krijg een aanbod</a:t>
              </a:r>
            </a:p>
          </p:txBody>
        </p:sp>
        <p:sp>
          <p:nvSpPr>
            <p:cNvPr id="124" name="Freeform: Shape 123">
              <a:extLst>
                <a:ext uri="{FF2B5EF4-FFF2-40B4-BE49-F238E27FC236}">
                  <a16:creationId xmlns:a16="http://schemas.microsoft.com/office/drawing/2014/main" id="{F594A23F-5D56-2C50-C17D-A52B45139645}"/>
                </a:ext>
              </a:extLst>
            </p:cNvPr>
            <p:cNvSpPr/>
            <p:nvPr/>
          </p:nvSpPr>
          <p:spPr>
            <a:xfrm flipH="1">
              <a:off x="1225645" y="712979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DEBA133F-7619-B232-27E6-89C7FA24A7FC}"/>
                </a:ext>
              </a:extLst>
            </p:cNvPr>
            <p:cNvSpPr/>
            <p:nvPr/>
          </p:nvSpPr>
          <p:spPr>
            <a:xfrm flipH="1">
              <a:off x="1757179" y="730217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id="{26E1E7EF-5580-A1C7-8F93-98EE41A1F8FC}"/>
              </a:ext>
            </a:extLst>
          </p:cNvPr>
          <p:cNvGrpSpPr/>
          <p:nvPr/>
        </p:nvGrpSpPr>
        <p:grpSpPr>
          <a:xfrm>
            <a:off x="231665" y="8829521"/>
            <a:ext cx="2183102" cy="540000"/>
            <a:chOff x="-177910" y="8829521"/>
            <a:chExt cx="2183102" cy="540000"/>
          </a:xfrm>
        </p:grpSpPr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A54FE29B-8E3D-6230-53D3-1F64B14C198E}"/>
                </a:ext>
              </a:extLst>
            </p:cNvPr>
            <p:cNvSpPr txBox="1"/>
            <p:nvPr/>
          </p:nvSpPr>
          <p:spPr>
            <a:xfrm flipH="1">
              <a:off x="-177910" y="8864976"/>
              <a:ext cx="1388985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dirty="0"/>
                <a:t>Ik teken mijn contract</a:t>
              </a:r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349D4740-D68A-1D8D-471D-6CA530C36417}"/>
                </a:ext>
              </a:extLst>
            </p:cNvPr>
            <p:cNvSpPr/>
            <p:nvPr/>
          </p:nvSpPr>
          <p:spPr>
            <a:xfrm flipH="1">
              <a:off x="927083" y="8829521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67038F4E-467D-A19E-769B-6DA10D68EBB9}"/>
                </a:ext>
              </a:extLst>
            </p:cNvPr>
            <p:cNvSpPr/>
            <p:nvPr/>
          </p:nvSpPr>
          <p:spPr>
            <a:xfrm flipH="1">
              <a:off x="1458617" y="9001904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6645C0A-9C81-3C68-F0FB-318510EBD13D}"/>
              </a:ext>
            </a:extLst>
          </p:cNvPr>
          <p:cNvGrpSpPr/>
          <p:nvPr/>
        </p:nvGrpSpPr>
        <p:grpSpPr>
          <a:xfrm>
            <a:off x="17055" y="7948082"/>
            <a:ext cx="2131299" cy="540000"/>
            <a:chOff x="17055" y="7948082"/>
            <a:chExt cx="2131299" cy="540000"/>
          </a:xfrm>
        </p:grpSpPr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C9F9D5F8-857F-CC5F-ADE5-C822F83DFB04}"/>
                </a:ext>
              </a:extLst>
            </p:cNvPr>
            <p:cNvSpPr txBox="1"/>
            <p:nvPr/>
          </p:nvSpPr>
          <p:spPr>
            <a:xfrm flipH="1">
              <a:off x="17055" y="7988789"/>
              <a:ext cx="1225358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indent="0" defTabSz="160572">
                <a:lnSpc>
                  <a:spcPct val="85000"/>
                </a:lnSpc>
                <a:spcBef>
                  <a:spcPts val="24"/>
                </a:spcBef>
                <a:buNone/>
                <a:defRPr sz="1400" b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defRPr>
              </a:lvl1pPr>
            </a:lstStyle>
            <a:p>
              <a:r>
                <a:rPr lang="nl-NL" dirty="0"/>
                <a:t>Ik ga niet in op het aanbod</a:t>
              </a:r>
            </a:p>
          </p:txBody>
        </p:sp>
        <p:sp>
          <p:nvSpPr>
            <p:cNvPr id="138" name="Freeform: Shape 137">
              <a:extLst>
                <a:ext uri="{FF2B5EF4-FFF2-40B4-BE49-F238E27FC236}">
                  <a16:creationId xmlns:a16="http://schemas.microsoft.com/office/drawing/2014/main" id="{E6CF2251-79A4-106D-DABC-9B6355631CBC}"/>
                </a:ext>
              </a:extLst>
            </p:cNvPr>
            <p:cNvSpPr/>
            <p:nvPr/>
          </p:nvSpPr>
          <p:spPr>
            <a:xfrm flipH="1">
              <a:off x="1225647" y="7948082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9" name="Freeform: Shape 138">
              <a:extLst>
                <a:ext uri="{FF2B5EF4-FFF2-40B4-BE49-F238E27FC236}">
                  <a16:creationId xmlns:a16="http://schemas.microsoft.com/office/drawing/2014/main" id="{31D314D3-729B-06F6-8CEF-5C877CDA4D84}"/>
                </a:ext>
              </a:extLst>
            </p:cNvPr>
            <p:cNvSpPr/>
            <p:nvPr/>
          </p:nvSpPr>
          <p:spPr>
            <a:xfrm flipH="1">
              <a:off x="1601779" y="8120465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</p:grpSp>
      <p:sp>
        <p:nvSpPr>
          <p:cNvPr id="38" name="Star: 5 Points 37">
            <a:extLst>
              <a:ext uri="{FF2B5EF4-FFF2-40B4-BE49-F238E27FC236}">
                <a16:creationId xmlns:a16="http://schemas.microsoft.com/office/drawing/2014/main" id="{108EB076-2A70-7028-B804-86298415EAFB}"/>
              </a:ext>
            </a:extLst>
          </p:cNvPr>
          <p:cNvSpPr/>
          <p:nvPr/>
        </p:nvSpPr>
        <p:spPr>
          <a:xfrm>
            <a:off x="2745661" y="2931688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Star: 5 Points 46">
            <a:extLst>
              <a:ext uri="{FF2B5EF4-FFF2-40B4-BE49-F238E27FC236}">
                <a16:creationId xmlns:a16="http://schemas.microsoft.com/office/drawing/2014/main" id="{D518A2B8-298F-BA74-1F07-2680DB806D8C}"/>
              </a:ext>
            </a:extLst>
          </p:cNvPr>
          <p:cNvSpPr/>
          <p:nvPr/>
        </p:nvSpPr>
        <p:spPr>
          <a:xfrm>
            <a:off x="2745661" y="5852678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Star: 5 Points 80">
            <a:extLst>
              <a:ext uri="{FF2B5EF4-FFF2-40B4-BE49-F238E27FC236}">
                <a16:creationId xmlns:a16="http://schemas.microsoft.com/office/drawing/2014/main" id="{BAD38A4D-D1DE-A29D-4DBC-9166D35A040E}"/>
              </a:ext>
            </a:extLst>
          </p:cNvPr>
          <p:cNvSpPr/>
          <p:nvPr/>
        </p:nvSpPr>
        <p:spPr>
          <a:xfrm>
            <a:off x="2745661" y="4384871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A42CB87-D050-27E8-A0D5-BBD2BC8CE4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58459" y="1275873"/>
            <a:ext cx="399288" cy="399288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40668979-3A72-8B05-7B34-036BC29A05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4632" y="2115585"/>
            <a:ext cx="417982" cy="417982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93C5F54D-05B9-B8A3-A21C-BB5F5C621E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84826" y="3530887"/>
            <a:ext cx="432000" cy="432000"/>
          </a:xfrm>
          <a:prstGeom prst="rect">
            <a:avLst/>
          </a:pr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DAB12E1B-BCE7-3477-B588-DEB98A5202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54460" y="4323785"/>
            <a:ext cx="432000" cy="432000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DE356296-E889-612A-CB3E-666413E535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81351" y="5252690"/>
            <a:ext cx="432000" cy="432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31399C1D-423F-A2F0-3506-D79B9331CA1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19523" y="6330106"/>
            <a:ext cx="432000" cy="432000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45F8C409-A796-A967-C577-7400F1C789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279466" y="7188798"/>
            <a:ext cx="432000" cy="432000"/>
          </a:xfrm>
          <a:prstGeom prst="rect">
            <a:avLst/>
          </a:prstGeom>
        </p:spPr>
      </p:pic>
      <p:pic>
        <p:nvPicPr>
          <p:cNvPr id="30" name="Graphic 29">
            <a:extLst>
              <a:ext uri="{FF2B5EF4-FFF2-40B4-BE49-F238E27FC236}">
                <a16:creationId xmlns:a16="http://schemas.microsoft.com/office/drawing/2014/main" id="{65D7ABEB-2858-E20D-F58E-F0E49A3EB8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310691" y="8010830"/>
            <a:ext cx="432000" cy="432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6A379CBA-E840-B6A2-77C7-4A8F61E0FA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404373" y="8891643"/>
            <a:ext cx="432000" cy="432000"/>
          </a:xfrm>
          <a:prstGeom prst="rect">
            <a:avLst/>
          </a:prstGeom>
        </p:spPr>
      </p:pic>
      <p:pic>
        <p:nvPicPr>
          <p:cNvPr id="2" name="Picture 8" descr="Logo, icon&#10;&#10;Description automatically generated">
            <a:extLst>
              <a:ext uri="{FF2B5EF4-FFF2-40B4-BE49-F238E27FC236}">
                <a16:creationId xmlns:a16="http://schemas.microsoft.com/office/drawing/2014/main" id="{4CC82017-62B8-CE7E-00FF-9C33676AF39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8813" y="2211229"/>
            <a:ext cx="216000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924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D3171-F453-4272-621D-F0011EFCD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TextBox 109">
            <a:extLst>
              <a:ext uri="{FF2B5EF4-FFF2-40B4-BE49-F238E27FC236}">
                <a16:creationId xmlns:a16="http://schemas.microsoft.com/office/drawing/2014/main" id="{626892D6-ED19-F4DC-FEC2-C54B0F000DE4}"/>
              </a:ext>
            </a:extLst>
          </p:cNvPr>
          <p:cNvSpPr txBox="1"/>
          <p:nvPr/>
        </p:nvSpPr>
        <p:spPr>
          <a:xfrm>
            <a:off x="2735460" y="7825699"/>
            <a:ext cx="4017173" cy="1508105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Regelmatige evaluaties opnemen in inwerkprogramma (30, 60, 100 dagen)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Concrete doelen en verwachtingen rondom ontwikkeling vaststellen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Leidinggevende stimuleren om in te checken wat medewerker nodig heeft om zich optimaal te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Kwaliteit onboarding meten (feedback survey, % verloop in eerste 6 maanden,…)</a:t>
            </a:r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B0A63E4B-9CEE-02BA-5E64-5237C29D9520}"/>
              </a:ext>
            </a:extLst>
          </p:cNvPr>
          <p:cNvSpPr/>
          <p:nvPr/>
        </p:nvSpPr>
        <p:spPr>
          <a:xfrm>
            <a:off x="4881029" y="9482381"/>
            <a:ext cx="1871604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CFA5D1D-1C5C-D797-AF66-C79CBFAA5E10}"/>
              </a:ext>
            </a:extLst>
          </p:cNvPr>
          <p:cNvGrpSpPr/>
          <p:nvPr/>
        </p:nvGrpSpPr>
        <p:grpSpPr>
          <a:xfrm>
            <a:off x="1950525" y="542926"/>
            <a:ext cx="502644" cy="9395528"/>
            <a:chOff x="1950525" y="792518"/>
            <a:chExt cx="502644" cy="9145935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F66A4860-10C6-13EA-0478-91FEED383B82}"/>
                </a:ext>
              </a:extLst>
            </p:cNvPr>
            <p:cNvSpPr/>
            <p:nvPr/>
          </p:nvSpPr>
          <p:spPr>
            <a:xfrm rot="16200000">
              <a:off x="-2364928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81000">
              <a:solidFill>
                <a:schemeClr val="accent1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1AF45BA-3D6E-F264-5233-EEBD137EE302}"/>
                </a:ext>
              </a:extLst>
            </p:cNvPr>
            <p:cNvSpPr/>
            <p:nvPr/>
          </p:nvSpPr>
          <p:spPr>
            <a:xfrm rot="16200000">
              <a:off x="-2377313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1750"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82BEF130-0503-4DF2-4F8A-409161C242BC}"/>
              </a:ext>
            </a:extLst>
          </p:cNvPr>
          <p:cNvSpPr txBox="1"/>
          <p:nvPr/>
        </p:nvSpPr>
        <p:spPr>
          <a:xfrm>
            <a:off x="2735460" y="1014951"/>
            <a:ext cx="4017173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Persoonlijk welkomstpakket met achtergrondinfo over de organisatie en presentje opsturen 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Onboarding-app aanbieden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Welkomstfilmpje delen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Informatie over L&amp;D en toegang tot LMS mailen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Kennismaking met buddy organiseren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0D737A3-1D91-77C9-B108-29393AC23712}"/>
              </a:ext>
            </a:extLst>
          </p:cNvPr>
          <p:cNvGrpSpPr/>
          <p:nvPr/>
        </p:nvGrpSpPr>
        <p:grpSpPr>
          <a:xfrm>
            <a:off x="38098" y="977577"/>
            <a:ext cx="1905559" cy="824841"/>
            <a:chOff x="-2" y="1150968"/>
            <a:chExt cx="1905559" cy="824841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2A384A1-48EA-82BF-0914-6E795B156C27}"/>
                </a:ext>
              </a:extLst>
            </p:cNvPr>
            <p:cNvSpPr txBox="1"/>
            <p:nvPr/>
          </p:nvSpPr>
          <p:spPr>
            <a:xfrm flipH="1">
              <a:off x="-2" y="1150968"/>
              <a:ext cx="1133558" cy="824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ontvang informatie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vóór mijn start</a:t>
              </a: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A3EC488F-7321-5425-C8B1-967D0BC36317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ACD508A9-4A3A-A72D-F203-BB100F5751BB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CFEDC35A-2D80-5BC7-43B2-30A04E658A15}"/>
              </a:ext>
            </a:extLst>
          </p:cNvPr>
          <p:cNvSpPr/>
          <p:nvPr/>
        </p:nvSpPr>
        <p:spPr>
          <a:xfrm>
            <a:off x="0" y="297024"/>
            <a:ext cx="6858000" cy="3542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BE" dirty="0"/>
              <a:t>Ik start met werken</a:t>
            </a:r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2FAC5D41-37AF-EC4B-A653-215B7D64337C}"/>
              </a:ext>
            </a:extLst>
          </p:cNvPr>
          <p:cNvSpPr/>
          <p:nvPr/>
        </p:nvSpPr>
        <p:spPr>
          <a:xfrm>
            <a:off x="224985" y="-92383"/>
            <a:ext cx="754793" cy="1112293"/>
          </a:xfrm>
          <a:custGeom>
            <a:avLst/>
            <a:gdLst>
              <a:gd name="csX0" fmla="*/ 125610 w 1164451"/>
              <a:gd name="csY0" fmla="*/ 154143 h 1715981"/>
              <a:gd name="csX1" fmla="*/ 1124231 w 1164451"/>
              <a:gd name="csY1" fmla="*/ 190238 h 1715981"/>
              <a:gd name="csX2" fmla="*/ 883599 w 1164451"/>
              <a:gd name="csY2" fmla="*/ 1561838 h 1715981"/>
              <a:gd name="csX3" fmla="*/ 101547 w 1164451"/>
              <a:gd name="csY3" fmla="*/ 1525743 h 1715981"/>
              <a:gd name="csX4" fmla="*/ 125610 w 1164451"/>
              <a:gd name="csY4" fmla="*/ 154143 h 1715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4451" h="1715981">
                <a:moveTo>
                  <a:pt x="125610" y="154143"/>
                </a:moveTo>
                <a:cubicBezTo>
                  <a:pt x="296057" y="-68441"/>
                  <a:pt x="997900" y="-44378"/>
                  <a:pt x="1124231" y="190238"/>
                </a:cubicBezTo>
                <a:cubicBezTo>
                  <a:pt x="1250563" y="424854"/>
                  <a:pt x="1054046" y="1339254"/>
                  <a:pt x="883599" y="1561838"/>
                </a:cubicBezTo>
                <a:cubicBezTo>
                  <a:pt x="713152" y="1784422"/>
                  <a:pt x="233894" y="1760359"/>
                  <a:pt x="101547" y="1525743"/>
                </a:cubicBezTo>
                <a:cubicBezTo>
                  <a:pt x="-30800" y="1291127"/>
                  <a:pt x="-44837" y="376727"/>
                  <a:pt x="125610" y="1541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7C0F2BB-9679-B8B6-C8C4-654C4AD1B5E8}"/>
              </a:ext>
            </a:extLst>
          </p:cNvPr>
          <p:cNvGrpSpPr/>
          <p:nvPr/>
        </p:nvGrpSpPr>
        <p:grpSpPr>
          <a:xfrm>
            <a:off x="334094" y="161352"/>
            <a:ext cx="503466" cy="604821"/>
            <a:chOff x="3478095" y="1137247"/>
            <a:chExt cx="498388" cy="598723"/>
          </a:xfrm>
          <a:solidFill>
            <a:srgbClr val="408D95"/>
          </a:solidFill>
        </p:grpSpPr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75A03846-09E5-D1C1-07F9-CC071EFB63D2}"/>
                </a:ext>
              </a:extLst>
            </p:cNvPr>
            <p:cNvSpPr/>
            <p:nvPr/>
          </p:nvSpPr>
          <p:spPr>
            <a:xfrm>
              <a:off x="3533220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04" y="97041"/>
                    <a:pt x="48521" y="97041"/>
                  </a:cubicBezTo>
                  <a:cubicBezTo>
                    <a:pt x="21712" y="97041"/>
                    <a:pt x="0" y="75329"/>
                    <a:pt x="0" y="48521"/>
                  </a:cubicBezTo>
                  <a:cubicBezTo>
                    <a:pt x="0" y="21712"/>
                    <a:pt x="21712" y="0"/>
                    <a:pt x="48521" y="0"/>
                  </a:cubicBezTo>
                  <a:cubicBezTo>
                    <a:pt x="75304" y="0"/>
                    <a:pt x="97041" y="21712"/>
                    <a:pt x="97041" y="48521"/>
                  </a:cubicBezTo>
                </a:path>
              </a:pathLst>
            </a:custGeom>
            <a:grpFill/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730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067C3EE9-7DF4-17DE-C9C3-47D9FB3CA0B5}"/>
                </a:ext>
              </a:extLst>
            </p:cNvPr>
            <p:cNvSpPr/>
            <p:nvPr/>
          </p:nvSpPr>
          <p:spPr>
            <a:xfrm>
              <a:off x="3478095" y="1320007"/>
              <a:ext cx="218774" cy="415963"/>
            </a:xfrm>
            <a:custGeom>
              <a:avLst/>
              <a:gdLst>
                <a:gd name="connsiteX0" fmla="*/ 200073 w 218774"/>
                <a:gd name="connsiteY0" fmla="*/ 111539 h 415963"/>
                <a:gd name="connsiteX1" fmla="*/ 149016 w 218774"/>
                <a:gd name="connsiteY1" fmla="*/ 96424 h 415963"/>
                <a:gd name="connsiteX2" fmla="*/ 113100 w 218774"/>
                <a:gd name="connsiteY2" fmla="*/ 24593 h 415963"/>
                <a:gd name="connsiteX3" fmla="*/ 104902 w 218774"/>
                <a:gd name="connsiteY3" fmla="*/ 13244 h 415963"/>
                <a:gd name="connsiteX4" fmla="*/ 70241 w 218774"/>
                <a:gd name="connsiteY4" fmla="*/ 0 h 415963"/>
                <a:gd name="connsiteX5" fmla="*/ 38090 w 218774"/>
                <a:gd name="connsiteY5" fmla="*/ 15755 h 415963"/>
                <a:gd name="connsiteX6" fmla="*/ 31148 w 218774"/>
                <a:gd name="connsiteY6" fmla="*/ 28999 h 415963"/>
                <a:gd name="connsiteX7" fmla="*/ 893 w 218774"/>
                <a:gd name="connsiteY7" fmla="*/ 147484 h 415963"/>
                <a:gd name="connsiteX8" fmla="*/ 3404 w 218774"/>
                <a:gd name="connsiteY8" fmla="*/ 168286 h 415963"/>
                <a:gd name="connsiteX9" fmla="*/ 53820 w 218774"/>
                <a:gd name="connsiteY9" fmla="*/ 263459 h 415963"/>
                <a:gd name="connsiteX10" fmla="*/ 55076 w 218774"/>
                <a:gd name="connsiteY10" fmla="*/ 270402 h 415963"/>
                <a:gd name="connsiteX11" fmla="*/ 37425 w 218774"/>
                <a:gd name="connsiteY11" fmla="*/ 380687 h 415963"/>
                <a:gd name="connsiteX12" fmla="*/ 57587 w 218774"/>
                <a:gd name="connsiteY12" fmla="*/ 414708 h 415963"/>
                <a:gd name="connsiteX13" fmla="*/ 65784 w 218774"/>
                <a:gd name="connsiteY13" fmla="*/ 415964 h 415963"/>
                <a:gd name="connsiteX14" fmla="*/ 94784 w 218774"/>
                <a:gd name="connsiteY14" fmla="*/ 392011 h 415963"/>
                <a:gd name="connsiteX15" fmla="*/ 118737 w 218774"/>
                <a:gd name="connsiteY15" fmla="*/ 266613 h 415963"/>
                <a:gd name="connsiteX16" fmla="*/ 117481 w 218774"/>
                <a:gd name="connsiteY16" fmla="*/ 251498 h 415963"/>
                <a:gd name="connsiteX17" fmla="*/ 91042 w 218774"/>
                <a:gd name="connsiteY17" fmla="*/ 173315 h 415963"/>
                <a:gd name="connsiteX18" fmla="*/ 90402 w 218774"/>
                <a:gd name="connsiteY18" fmla="*/ 166373 h 415963"/>
                <a:gd name="connsiteX19" fmla="*/ 102366 w 218774"/>
                <a:gd name="connsiteY19" fmla="*/ 112165 h 415963"/>
                <a:gd name="connsiteX20" fmla="*/ 109923 w 218774"/>
                <a:gd name="connsiteY20" fmla="*/ 127280 h 415963"/>
                <a:gd name="connsiteX21" fmla="*/ 125038 w 218774"/>
                <a:gd name="connsiteY21" fmla="*/ 139884 h 415963"/>
                <a:gd name="connsiteX22" fmla="*/ 187418 w 218774"/>
                <a:gd name="connsiteY22" fmla="*/ 158150 h 415963"/>
                <a:gd name="connsiteX23" fmla="*/ 194361 w 218774"/>
                <a:gd name="connsiteY23" fmla="*/ 159405 h 415963"/>
                <a:gd name="connsiteX24" fmla="*/ 218313 w 218774"/>
                <a:gd name="connsiteY24" fmla="*/ 139244 h 415963"/>
                <a:gd name="connsiteX25" fmla="*/ 200072 w 218774"/>
                <a:gd name="connsiteY25" fmla="*/ 111549 h 415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218774" h="415963">
                  <a:moveTo>
                    <a:pt x="200073" y="111539"/>
                  </a:moveTo>
                  <a:lnTo>
                    <a:pt x="149016" y="96424"/>
                  </a:lnTo>
                  <a:lnTo>
                    <a:pt x="113100" y="24593"/>
                  </a:lnTo>
                  <a:cubicBezTo>
                    <a:pt x="112459" y="23338"/>
                    <a:pt x="110589" y="18931"/>
                    <a:pt x="104902" y="13244"/>
                  </a:cubicBezTo>
                  <a:cubicBezTo>
                    <a:pt x="95449" y="4432"/>
                    <a:pt x="82845" y="0"/>
                    <a:pt x="70241" y="0"/>
                  </a:cubicBezTo>
                  <a:cubicBezTo>
                    <a:pt x="57637" y="640"/>
                    <a:pt x="46288" y="6302"/>
                    <a:pt x="38090" y="15755"/>
                  </a:cubicBezTo>
                  <a:cubicBezTo>
                    <a:pt x="35579" y="18906"/>
                    <a:pt x="32428" y="25208"/>
                    <a:pt x="31148" y="28999"/>
                  </a:cubicBezTo>
                  <a:lnTo>
                    <a:pt x="893" y="147484"/>
                  </a:lnTo>
                  <a:cubicBezTo>
                    <a:pt x="-1003" y="154426"/>
                    <a:pt x="253" y="161984"/>
                    <a:pt x="3404" y="168286"/>
                  </a:cubicBezTo>
                  <a:lnTo>
                    <a:pt x="53820" y="263459"/>
                  </a:lnTo>
                  <a:cubicBezTo>
                    <a:pt x="55076" y="265355"/>
                    <a:pt x="55076" y="267866"/>
                    <a:pt x="55076" y="270402"/>
                  </a:cubicBezTo>
                  <a:lnTo>
                    <a:pt x="37425" y="380687"/>
                  </a:lnTo>
                  <a:cubicBezTo>
                    <a:pt x="34914" y="395187"/>
                    <a:pt x="43087" y="410302"/>
                    <a:pt x="57587" y="414708"/>
                  </a:cubicBezTo>
                  <a:cubicBezTo>
                    <a:pt x="60738" y="415349"/>
                    <a:pt x="63249" y="415964"/>
                    <a:pt x="65784" y="415964"/>
                  </a:cubicBezTo>
                  <a:cubicBezTo>
                    <a:pt x="79644" y="415964"/>
                    <a:pt x="91633" y="406511"/>
                    <a:pt x="94784" y="392011"/>
                  </a:cubicBezTo>
                  <a:lnTo>
                    <a:pt x="118737" y="266613"/>
                  </a:lnTo>
                  <a:cubicBezTo>
                    <a:pt x="119992" y="261566"/>
                    <a:pt x="119376" y="256519"/>
                    <a:pt x="117481" y="251498"/>
                  </a:cubicBezTo>
                  <a:lnTo>
                    <a:pt x="91042" y="173315"/>
                  </a:lnTo>
                  <a:cubicBezTo>
                    <a:pt x="90402" y="171419"/>
                    <a:pt x="90402" y="168909"/>
                    <a:pt x="90402" y="166373"/>
                  </a:cubicBezTo>
                  <a:lnTo>
                    <a:pt x="102366" y="112165"/>
                  </a:lnTo>
                  <a:lnTo>
                    <a:pt x="109923" y="127280"/>
                  </a:lnTo>
                  <a:cubicBezTo>
                    <a:pt x="113074" y="133582"/>
                    <a:pt x="118121" y="137988"/>
                    <a:pt x="125038" y="139884"/>
                  </a:cubicBezTo>
                  <a:lnTo>
                    <a:pt x="187418" y="158150"/>
                  </a:lnTo>
                  <a:cubicBezTo>
                    <a:pt x="189929" y="158790"/>
                    <a:pt x="191825" y="159405"/>
                    <a:pt x="194361" y="159405"/>
                  </a:cubicBezTo>
                  <a:cubicBezTo>
                    <a:pt x="205709" y="159405"/>
                    <a:pt x="216418" y="151207"/>
                    <a:pt x="218313" y="139244"/>
                  </a:cubicBezTo>
                  <a:cubicBezTo>
                    <a:pt x="220849" y="127304"/>
                    <a:pt x="212676" y="115340"/>
                    <a:pt x="200072" y="111549"/>
                  </a:cubicBezTo>
                  <a:close/>
                </a:path>
              </a:pathLst>
            </a:custGeom>
            <a:grpFill/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73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AE290F3E-1FDB-DA4B-80D0-269AE0039009}"/>
                </a:ext>
              </a:extLst>
            </p:cNvPr>
            <p:cNvSpPr/>
            <p:nvPr/>
          </p:nvSpPr>
          <p:spPr>
            <a:xfrm>
              <a:off x="3825622" y="1214767"/>
              <a:ext cx="97041" cy="97041"/>
            </a:xfrm>
            <a:custGeom>
              <a:avLst/>
              <a:gdLst>
                <a:gd name="connsiteX0" fmla="*/ 97041 w 97041"/>
                <a:gd name="connsiteY0" fmla="*/ 48521 h 97041"/>
                <a:gd name="connsiteX1" fmla="*/ 48521 w 97041"/>
                <a:gd name="connsiteY1" fmla="*/ 97041 h 97041"/>
                <a:gd name="connsiteX2" fmla="*/ 0 w 97041"/>
                <a:gd name="connsiteY2" fmla="*/ 48521 h 97041"/>
                <a:gd name="connsiteX3" fmla="*/ 48521 w 97041"/>
                <a:gd name="connsiteY3" fmla="*/ 0 h 97041"/>
                <a:gd name="connsiteX4" fmla="*/ 97041 w 97041"/>
                <a:gd name="connsiteY4" fmla="*/ 48521 h 97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41" h="97041">
                  <a:moveTo>
                    <a:pt x="97041" y="48521"/>
                  </a:moveTo>
                  <a:cubicBezTo>
                    <a:pt x="97041" y="75329"/>
                    <a:pt x="75329" y="97041"/>
                    <a:pt x="48521" y="97041"/>
                  </a:cubicBezTo>
                  <a:cubicBezTo>
                    <a:pt x="21737" y="97041"/>
                    <a:pt x="0" y="75329"/>
                    <a:pt x="0" y="48521"/>
                  </a:cubicBezTo>
                  <a:cubicBezTo>
                    <a:pt x="0" y="21712"/>
                    <a:pt x="21737" y="0"/>
                    <a:pt x="48521" y="0"/>
                  </a:cubicBezTo>
                  <a:cubicBezTo>
                    <a:pt x="75329" y="0"/>
                    <a:pt x="97041" y="21712"/>
                    <a:pt x="97041" y="48521"/>
                  </a:cubicBezTo>
                </a:path>
              </a:pathLst>
            </a:custGeom>
            <a:grpFill/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730"/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AE99B74-7D7A-15E0-A549-018C3D6937D7}"/>
                </a:ext>
              </a:extLst>
            </p:cNvPr>
            <p:cNvSpPr/>
            <p:nvPr/>
          </p:nvSpPr>
          <p:spPr>
            <a:xfrm>
              <a:off x="3759013" y="1319917"/>
              <a:ext cx="217470" cy="416038"/>
            </a:xfrm>
            <a:custGeom>
              <a:avLst/>
              <a:gdLst>
                <a:gd name="connsiteX0" fmla="*/ 214067 w 217470"/>
                <a:gd name="connsiteY0" fmla="*/ 168347 h 416038"/>
                <a:gd name="connsiteX1" fmla="*/ 216577 w 217470"/>
                <a:gd name="connsiteY1" fmla="*/ 147545 h 416038"/>
                <a:gd name="connsiteX2" fmla="*/ 186322 w 217470"/>
                <a:gd name="connsiteY2" fmla="*/ 29060 h 416038"/>
                <a:gd name="connsiteX3" fmla="*/ 179380 w 217470"/>
                <a:gd name="connsiteY3" fmla="*/ 15816 h 416038"/>
                <a:gd name="connsiteX4" fmla="*/ 147230 w 217470"/>
                <a:gd name="connsiteY4" fmla="*/ 61 h 416038"/>
                <a:gd name="connsiteX5" fmla="*/ 112568 w 217470"/>
                <a:gd name="connsiteY5" fmla="*/ 13305 h 416038"/>
                <a:gd name="connsiteX6" fmla="*/ 104371 w 217470"/>
                <a:gd name="connsiteY6" fmla="*/ 24654 h 416038"/>
                <a:gd name="connsiteX7" fmla="*/ 69759 w 217470"/>
                <a:gd name="connsiteY7" fmla="*/ 96510 h 416038"/>
                <a:gd name="connsiteX8" fmla="*/ 18702 w 217470"/>
                <a:gd name="connsiteY8" fmla="*/ 111009 h 416038"/>
                <a:gd name="connsiteX9" fmla="*/ 436 w 217470"/>
                <a:gd name="connsiteY9" fmla="*/ 139368 h 416038"/>
                <a:gd name="connsiteX10" fmla="*/ 24389 w 217470"/>
                <a:gd name="connsiteY10" fmla="*/ 159530 h 416038"/>
                <a:gd name="connsiteX11" fmla="*/ 31331 w 217470"/>
                <a:gd name="connsiteY11" fmla="*/ 158275 h 416038"/>
                <a:gd name="connsiteX12" fmla="*/ 93711 w 217470"/>
                <a:gd name="connsiteY12" fmla="*/ 140009 h 416038"/>
                <a:gd name="connsiteX13" fmla="*/ 108826 w 217470"/>
                <a:gd name="connsiteY13" fmla="*/ 127405 h 416038"/>
                <a:gd name="connsiteX14" fmla="*/ 116384 w 217470"/>
                <a:gd name="connsiteY14" fmla="*/ 112290 h 416038"/>
                <a:gd name="connsiteX15" fmla="*/ 128348 w 217470"/>
                <a:gd name="connsiteY15" fmla="*/ 166498 h 416038"/>
                <a:gd name="connsiteX16" fmla="*/ 127708 w 217470"/>
                <a:gd name="connsiteY16" fmla="*/ 173440 h 416038"/>
                <a:gd name="connsiteX17" fmla="*/ 99989 w 217470"/>
                <a:gd name="connsiteY17" fmla="*/ 251573 h 416038"/>
                <a:gd name="connsiteX18" fmla="*/ 98734 w 217470"/>
                <a:gd name="connsiteY18" fmla="*/ 266687 h 416038"/>
                <a:gd name="connsiteX19" fmla="*/ 122686 w 217470"/>
                <a:gd name="connsiteY19" fmla="*/ 392085 h 416038"/>
                <a:gd name="connsiteX20" fmla="*/ 151046 w 217470"/>
                <a:gd name="connsiteY20" fmla="*/ 416038 h 416038"/>
                <a:gd name="connsiteX21" fmla="*/ 159243 w 217470"/>
                <a:gd name="connsiteY21" fmla="*/ 414783 h 416038"/>
                <a:gd name="connsiteX22" fmla="*/ 179405 w 217470"/>
                <a:gd name="connsiteY22" fmla="*/ 380762 h 416038"/>
                <a:gd name="connsiteX23" fmla="*/ 161754 w 217470"/>
                <a:gd name="connsiteY23" fmla="*/ 270476 h 416038"/>
                <a:gd name="connsiteX24" fmla="*/ 163009 w 217470"/>
                <a:gd name="connsiteY24" fmla="*/ 263534 h 416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17470" h="416038">
                  <a:moveTo>
                    <a:pt x="214067" y="168347"/>
                  </a:moveTo>
                  <a:cubicBezTo>
                    <a:pt x="217218" y="162045"/>
                    <a:pt x="218473" y="154487"/>
                    <a:pt x="216577" y="147545"/>
                  </a:cubicBezTo>
                  <a:lnTo>
                    <a:pt x="186322" y="29060"/>
                  </a:lnTo>
                  <a:cubicBezTo>
                    <a:pt x="185067" y="25269"/>
                    <a:pt x="182532" y="18967"/>
                    <a:pt x="179380" y="15816"/>
                  </a:cubicBezTo>
                  <a:cubicBezTo>
                    <a:pt x="171182" y="6363"/>
                    <a:pt x="159834" y="701"/>
                    <a:pt x="147230" y="61"/>
                  </a:cubicBezTo>
                  <a:cubicBezTo>
                    <a:pt x="134626" y="-580"/>
                    <a:pt x="122021" y="3852"/>
                    <a:pt x="112568" y="13305"/>
                  </a:cubicBezTo>
                  <a:cubicBezTo>
                    <a:pt x="106907" y="18967"/>
                    <a:pt x="105011" y="23398"/>
                    <a:pt x="104371" y="24654"/>
                  </a:cubicBezTo>
                  <a:lnTo>
                    <a:pt x="69759" y="96510"/>
                  </a:lnTo>
                  <a:lnTo>
                    <a:pt x="18702" y="111009"/>
                  </a:lnTo>
                  <a:cubicBezTo>
                    <a:pt x="6738" y="114801"/>
                    <a:pt x="-2100" y="126764"/>
                    <a:pt x="436" y="139368"/>
                  </a:cubicBezTo>
                  <a:cubicBezTo>
                    <a:pt x="2948" y="151332"/>
                    <a:pt x="13040" y="159530"/>
                    <a:pt x="24389" y="159530"/>
                  </a:cubicBezTo>
                  <a:cubicBezTo>
                    <a:pt x="26900" y="159530"/>
                    <a:pt x="28796" y="158890"/>
                    <a:pt x="31331" y="158275"/>
                  </a:cubicBezTo>
                  <a:lnTo>
                    <a:pt x="93711" y="140009"/>
                  </a:lnTo>
                  <a:cubicBezTo>
                    <a:pt x="100014" y="138113"/>
                    <a:pt x="105675" y="133707"/>
                    <a:pt x="108826" y="127405"/>
                  </a:cubicBezTo>
                  <a:lnTo>
                    <a:pt x="116384" y="112290"/>
                  </a:lnTo>
                  <a:lnTo>
                    <a:pt x="128348" y="166498"/>
                  </a:lnTo>
                  <a:cubicBezTo>
                    <a:pt x="128988" y="169008"/>
                    <a:pt x="128988" y="170904"/>
                    <a:pt x="127708" y="173440"/>
                  </a:cubicBezTo>
                  <a:lnTo>
                    <a:pt x="99989" y="251573"/>
                  </a:lnTo>
                  <a:cubicBezTo>
                    <a:pt x="98093" y="256619"/>
                    <a:pt x="98093" y="261666"/>
                    <a:pt x="98734" y="266687"/>
                  </a:cubicBezTo>
                  <a:lnTo>
                    <a:pt x="122686" y="392085"/>
                  </a:lnTo>
                  <a:cubicBezTo>
                    <a:pt x="125197" y="405945"/>
                    <a:pt x="137801" y="416038"/>
                    <a:pt x="151046" y="416038"/>
                  </a:cubicBezTo>
                  <a:cubicBezTo>
                    <a:pt x="153556" y="416038"/>
                    <a:pt x="156707" y="415398"/>
                    <a:pt x="159243" y="414783"/>
                  </a:cubicBezTo>
                  <a:cubicBezTo>
                    <a:pt x="173743" y="410376"/>
                    <a:pt x="181941" y="395236"/>
                    <a:pt x="179405" y="380762"/>
                  </a:cubicBezTo>
                  <a:lnTo>
                    <a:pt x="161754" y="270476"/>
                  </a:lnTo>
                  <a:cubicBezTo>
                    <a:pt x="161114" y="267965"/>
                    <a:pt x="161754" y="266069"/>
                    <a:pt x="163009" y="263534"/>
                  </a:cubicBezTo>
                  <a:close/>
                </a:path>
              </a:pathLst>
            </a:custGeom>
            <a:grpFill/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730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FC3949ED-38B8-8F1F-60F7-949D38AB1672}"/>
                </a:ext>
              </a:extLst>
            </p:cNvPr>
            <p:cNvSpPr/>
            <p:nvPr/>
          </p:nvSpPr>
          <p:spPr>
            <a:xfrm>
              <a:off x="3648524" y="1137247"/>
              <a:ext cx="158836" cy="144494"/>
            </a:xfrm>
            <a:custGeom>
              <a:avLst/>
              <a:gdLst>
                <a:gd name="connsiteX0" fmla="*/ 158837 w 158836"/>
                <a:gd name="connsiteY0" fmla="*/ 63020 h 144494"/>
                <a:gd name="connsiteX1" fmla="*/ 79418 w 158836"/>
                <a:gd name="connsiteY1" fmla="*/ 0 h 144494"/>
                <a:gd name="connsiteX2" fmla="*/ 0 w 158836"/>
                <a:gd name="connsiteY2" fmla="*/ 63020 h 144494"/>
                <a:gd name="connsiteX3" fmla="*/ 29615 w 158836"/>
                <a:gd name="connsiteY3" fmla="*/ 112181 h 144494"/>
                <a:gd name="connsiteX4" fmla="*/ 18906 w 158836"/>
                <a:gd name="connsiteY4" fmla="*/ 134879 h 144494"/>
                <a:gd name="connsiteX5" fmla="*/ 23953 w 158836"/>
                <a:gd name="connsiteY5" fmla="*/ 144332 h 144494"/>
                <a:gd name="connsiteX6" fmla="*/ 66171 w 158836"/>
                <a:gd name="connsiteY6" fmla="*/ 124785 h 144494"/>
                <a:gd name="connsiteX7" fmla="*/ 78776 w 158836"/>
                <a:gd name="connsiteY7" fmla="*/ 125426 h 144494"/>
                <a:gd name="connsiteX8" fmla="*/ 158830 w 158836"/>
                <a:gd name="connsiteY8" fmla="*/ 63021 h 144494"/>
                <a:gd name="connsiteX9" fmla="*/ 120384 w 158836"/>
                <a:gd name="connsiteY9" fmla="*/ 51057 h 144494"/>
                <a:gd name="connsiteX10" fmla="*/ 131733 w 158836"/>
                <a:gd name="connsiteY10" fmla="*/ 62405 h 144494"/>
                <a:gd name="connsiteX11" fmla="*/ 120384 w 158836"/>
                <a:gd name="connsiteY11" fmla="*/ 73754 h 144494"/>
                <a:gd name="connsiteX12" fmla="*/ 109035 w 158836"/>
                <a:gd name="connsiteY12" fmla="*/ 62405 h 144494"/>
                <a:gd name="connsiteX13" fmla="*/ 120384 w 158836"/>
                <a:gd name="connsiteY13" fmla="*/ 51057 h 144494"/>
                <a:gd name="connsiteX14" fmla="*/ 38458 w 158836"/>
                <a:gd name="connsiteY14" fmla="*/ 51057 h 144494"/>
                <a:gd name="connsiteX15" fmla="*/ 49806 w 158836"/>
                <a:gd name="connsiteY15" fmla="*/ 62405 h 144494"/>
                <a:gd name="connsiteX16" fmla="*/ 38458 w 158836"/>
                <a:gd name="connsiteY16" fmla="*/ 73754 h 144494"/>
                <a:gd name="connsiteX17" fmla="*/ 27109 w 158836"/>
                <a:gd name="connsiteY17" fmla="*/ 62405 h 144494"/>
                <a:gd name="connsiteX18" fmla="*/ 38458 w 158836"/>
                <a:gd name="connsiteY18" fmla="*/ 51057 h 144494"/>
                <a:gd name="connsiteX19" fmla="*/ 68072 w 158836"/>
                <a:gd name="connsiteY19" fmla="*/ 63020 h 144494"/>
                <a:gd name="connsiteX20" fmla="*/ 79421 w 158836"/>
                <a:gd name="connsiteY20" fmla="*/ 51672 h 144494"/>
                <a:gd name="connsiteX21" fmla="*/ 90770 w 158836"/>
                <a:gd name="connsiteY21" fmla="*/ 63020 h 144494"/>
                <a:gd name="connsiteX22" fmla="*/ 79421 w 158836"/>
                <a:gd name="connsiteY22" fmla="*/ 74369 h 144494"/>
                <a:gd name="connsiteX23" fmla="*/ 68072 w 158836"/>
                <a:gd name="connsiteY23" fmla="*/ 63020 h 144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158836" h="144494">
                  <a:moveTo>
                    <a:pt x="158837" y="63020"/>
                  </a:moveTo>
                  <a:cubicBezTo>
                    <a:pt x="158837" y="28359"/>
                    <a:pt x="123535" y="0"/>
                    <a:pt x="79418" y="0"/>
                  </a:cubicBezTo>
                  <a:cubicBezTo>
                    <a:pt x="35302" y="0"/>
                    <a:pt x="0" y="28359"/>
                    <a:pt x="0" y="63020"/>
                  </a:cubicBezTo>
                  <a:cubicBezTo>
                    <a:pt x="0" y="82567"/>
                    <a:pt x="11349" y="100192"/>
                    <a:pt x="29615" y="112181"/>
                  </a:cubicBezTo>
                  <a:cubicBezTo>
                    <a:pt x="28359" y="117843"/>
                    <a:pt x="25208" y="127296"/>
                    <a:pt x="18906" y="134879"/>
                  </a:cubicBezTo>
                  <a:cubicBezTo>
                    <a:pt x="15115" y="139285"/>
                    <a:pt x="18906" y="145587"/>
                    <a:pt x="23953" y="144332"/>
                  </a:cubicBezTo>
                  <a:cubicBezTo>
                    <a:pt x="48521" y="140541"/>
                    <a:pt x="60510" y="131087"/>
                    <a:pt x="66171" y="124785"/>
                  </a:cubicBezTo>
                  <a:cubicBezTo>
                    <a:pt x="70578" y="125426"/>
                    <a:pt x="74369" y="125426"/>
                    <a:pt x="78776" y="125426"/>
                  </a:cubicBezTo>
                  <a:cubicBezTo>
                    <a:pt x="122890" y="126041"/>
                    <a:pt x="158830" y="97682"/>
                    <a:pt x="158830" y="63021"/>
                  </a:cubicBezTo>
                  <a:close/>
                  <a:moveTo>
                    <a:pt x="120384" y="51057"/>
                  </a:moveTo>
                  <a:cubicBezTo>
                    <a:pt x="126686" y="51057"/>
                    <a:pt x="131733" y="56103"/>
                    <a:pt x="131733" y="62405"/>
                  </a:cubicBezTo>
                  <a:cubicBezTo>
                    <a:pt x="131733" y="68707"/>
                    <a:pt x="126686" y="73754"/>
                    <a:pt x="120384" y="73754"/>
                  </a:cubicBezTo>
                  <a:cubicBezTo>
                    <a:pt x="114082" y="73754"/>
                    <a:pt x="109035" y="68707"/>
                    <a:pt x="109035" y="62405"/>
                  </a:cubicBezTo>
                  <a:cubicBezTo>
                    <a:pt x="108420" y="56719"/>
                    <a:pt x="113442" y="51057"/>
                    <a:pt x="120384" y="51057"/>
                  </a:cubicBezTo>
                  <a:close/>
                  <a:moveTo>
                    <a:pt x="38458" y="51057"/>
                  </a:moveTo>
                  <a:cubicBezTo>
                    <a:pt x="44760" y="51057"/>
                    <a:pt x="49806" y="56103"/>
                    <a:pt x="49806" y="62405"/>
                  </a:cubicBezTo>
                  <a:cubicBezTo>
                    <a:pt x="49806" y="68707"/>
                    <a:pt x="44760" y="73754"/>
                    <a:pt x="38458" y="73754"/>
                  </a:cubicBezTo>
                  <a:cubicBezTo>
                    <a:pt x="32156" y="73754"/>
                    <a:pt x="27109" y="68707"/>
                    <a:pt x="27109" y="62405"/>
                  </a:cubicBezTo>
                  <a:cubicBezTo>
                    <a:pt x="27109" y="56719"/>
                    <a:pt x="32156" y="51057"/>
                    <a:pt x="38458" y="51057"/>
                  </a:cubicBezTo>
                  <a:close/>
                  <a:moveTo>
                    <a:pt x="68072" y="63020"/>
                  </a:moveTo>
                  <a:cubicBezTo>
                    <a:pt x="68072" y="56718"/>
                    <a:pt x="73119" y="51672"/>
                    <a:pt x="79421" y="51672"/>
                  </a:cubicBezTo>
                  <a:cubicBezTo>
                    <a:pt x="85723" y="51672"/>
                    <a:pt x="90770" y="56718"/>
                    <a:pt x="90770" y="63020"/>
                  </a:cubicBezTo>
                  <a:cubicBezTo>
                    <a:pt x="90770" y="69322"/>
                    <a:pt x="85723" y="74369"/>
                    <a:pt x="79421" y="74369"/>
                  </a:cubicBezTo>
                  <a:cubicBezTo>
                    <a:pt x="73119" y="74369"/>
                    <a:pt x="68072" y="69322"/>
                    <a:pt x="68072" y="63020"/>
                  </a:cubicBezTo>
                  <a:close/>
                </a:path>
              </a:pathLst>
            </a:custGeom>
            <a:grpFill/>
            <a:ln w="6287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730"/>
            </a:p>
          </p:txBody>
        </p:sp>
      </p:grpSp>
      <p:sp>
        <p:nvSpPr>
          <p:cNvPr id="67" name="TextBox 66">
            <a:extLst>
              <a:ext uri="{FF2B5EF4-FFF2-40B4-BE49-F238E27FC236}">
                <a16:creationId xmlns:a16="http://schemas.microsoft.com/office/drawing/2014/main" id="{744A03F8-69EE-F4DF-D62C-14B389896A23}"/>
              </a:ext>
            </a:extLst>
          </p:cNvPr>
          <p:cNvSpPr txBox="1"/>
          <p:nvPr/>
        </p:nvSpPr>
        <p:spPr>
          <a:xfrm>
            <a:off x="2735460" y="2264624"/>
            <a:ext cx="4017173" cy="62324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Leidinggevenden informeren over hun rol tijdens de onboarding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Rondleiding organiseren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Onboardingsspel ontwikkelen</a:t>
            </a:r>
          </a:p>
        </p:txBody>
      </p:sp>
      <p:grpSp>
        <p:nvGrpSpPr>
          <p:cNvPr id="68" name="Group 67">
            <a:extLst>
              <a:ext uri="{FF2B5EF4-FFF2-40B4-BE49-F238E27FC236}">
                <a16:creationId xmlns:a16="http://schemas.microsoft.com/office/drawing/2014/main" id="{AA70B9DE-2953-E734-6B99-80D1F63C1572}"/>
              </a:ext>
            </a:extLst>
          </p:cNvPr>
          <p:cNvGrpSpPr/>
          <p:nvPr/>
        </p:nvGrpSpPr>
        <p:grpSpPr>
          <a:xfrm>
            <a:off x="113466" y="2191383"/>
            <a:ext cx="1926033" cy="641714"/>
            <a:chOff x="-20476" y="1141735"/>
            <a:chExt cx="1926033" cy="641714"/>
          </a:xfrm>
        </p:grpSpPr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D684991F-8C07-1FBB-81DD-327740B3AF91}"/>
                </a:ext>
              </a:extLst>
            </p:cNvPr>
            <p:cNvSpPr txBox="1"/>
            <p:nvPr/>
          </p:nvSpPr>
          <p:spPr>
            <a:xfrm flipH="1">
              <a:off x="-20476" y="1141735"/>
              <a:ext cx="1260582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heb mijn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eerste werkdag</a:t>
              </a: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E455FD07-62D9-3A3B-82C1-25D92AFC0F60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D732F7F7-C785-517A-601A-BB479C1DF5D4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66AE8BD8-CF8E-2FE6-11E1-390ACEC94F5A}"/>
              </a:ext>
            </a:extLst>
          </p:cNvPr>
          <p:cNvSpPr txBox="1"/>
          <p:nvPr/>
        </p:nvSpPr>
        <p:spPr>
          <a:xfrm>
            <a:off x="2735460" y="2983383"/>
            <a:ext cx="4017173" cy="97719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Leidinggevenden stimuleren om kennismakingen met team te plannen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Lunch voor nieuwe medewerkers organiseren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Meeloopdagen met andere teams/afdelingen organiseren</a:t>
            </a:r>
            <a:endParaRPr lang="en-US" sz="1150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67221295-D735-E998-AD75-D2D6D6012643}"/>
              </a:ext>
            </a:extLst>
          </p:cNvPr>
          <p:cNvGrpSpPr/>
          <p:nvPr/>
        </p:nvGrpSpPr>
        <p:grpSpPr>
          <a:xfrm>
            <a:off x="266341" y="2919375"/>
            <a:ext cx="1888050" cy="540000"/>
            <a:chOff x="17507" y="1201825"/>
            <a:chExt cx="1888050" cy="54000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7A232C57-8DA9-22CF-03ED-D366E074C847}"/>
                </a:ext>
              </a:extLst>
            </p:cNvPr>
            <p:cNvSpPr txBox="1"/>
            <p:nvPr/>
          </p:nvSpPr>
          <p:spPr>
            <a:xfrm flipH="1">
              <a:off x="17507" y="1264442"/>
              <a:ext cx="1133558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ontmoet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mijn team</a:t>
              </a: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D39830BD-0358-BA98-F900-F45FB6FFE794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4B09F414-5437-FB39-A8E7-95CD688658EB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0" name="TextBox 89">
            <a:extLst>
              <a:ext uri="{FF2B5EF4-FFF2-40B4-BE49-F238E27FC236}">
                <a16:creationId xmlns:a16="http://schemas.microsoft.com/office/drawing/2014/main" id="{ED8E6B49-D078-1D01-4575-CFEA7FD7F8D4}"/>
              </a:ext>
            </a:extLst>
          </p:cNvPr>
          <p:cNvSpPr txBox="1"/>
          <p:nvPr/>
        </p:nvSpPr>
        <p:spPr>
          <a:xfrm>
            <a:off x="2735460" y="4056085"/>
            <a:ext cx="4017173" cy="44627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Buddy's trainen en hulpmiddelen geven (bijv. checklist)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Buddy intervisiesessies organiseren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D75A5FAE-3A8D-672F-31DE-6BDE43A3CAAB}"/>
              </a:ext>
            </a:extLst>
          </p:cNvPr>
          <p:cNvGrpSpPr/>
          <p:nvPr/>
        </p:nvGrpSpPr>
        <p:grpSpPr>
          <a:xfrm>
            <a:off x="208126" y="3941514"/>
            <a:ext cx="2032582" cy="540000"/>
            <a:chOff x="-127025" y="1176396"/>
            <a:chExt cx="2032582" cy="54000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43864C7B-B8B1-F8D1-2487-7388C9EADA9C}"/>
                </a:ext>
              </a:extLst>
            </p:cNvPr>
            <p:cNvSpPr txBox="1"/>
            <p:nvPr/>
          </p:nvSpPr>
          <p:spPr>
            <a:xfrm flipH="1">
              <a:off x="-127025" y="1217103"/>
              <a:ext cx="1260581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Mijn buddy begeleidt mij</a:t>
              </a: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03F7CE9D-88D2-E9F3-C932-B06A2760F3C0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CA6548C6-73F3-7355-2AC3-FE2BAAA02EA2}"/>
                </a:ext>
              </a:extLst>
            </p:cNvPr>
            <p:cNvSpPr/>
            <p:nvPr/>
          </p:nvSpPr>
          <p:spPr>
            <a:xfrm flipH="1">
              <a:off x="1018796" y="1176396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95" name="TextBox 94">
            <a:extLst>
              <a:ext uri="{FF2B5EF4-FFF2-40B4-BE49-F238E27FC236}">
                <a16:creationId xmlns:a16="http://schemas.microsoft.com/office/drawing/2014/main" id="{2C942221-E549-FD83-715E-5B6E6836F6D9}"/>
              </a:ext>
            </a:extLst>
          </p:cNvPr>
          <p:cNvSpPr txBox="1"/>
          <p:nvPr/>
        </p:nvSpPr>
        <p:spPr>
          <a:xfrm>
            <a:off x="2735460" y="4597872"/>
            <a:ext cx="4017173" cy="133113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Uitnodiging introductiedag versturen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Informatie over leren &amp; ontwikkelen opnemen in programma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Gebruikerswerkprocessen trainen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Apart gedeelte voor managers inplannen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Speurtocht langs alle afdelingen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Interactieve sessie met directie/oprichter organiseren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Speeddates met klanten regelen</a:t>
            </a:r>
          </a:p>
        </p:txBody>
      </p:sp>
      <p:grpSp>
        <p:nvGrpSpPr>
          <p:cNvPr id="96" name="Group 95">
            <a:extLst>
              <a:ext uri="{FF2B5EF4-FFF2-40B4-BE49-F238E27FC236}">
                <a16:creationId xmlns:a16="http://schemas.microsoft.com/office/drawing/2014/main" id="{1AB42470-79B7-CC22-2909-06053E85C57B}"/>
              </a:ext>
            </a:extLst>
          </p:cNvPr>
          <p:cNvGrpSpPr/>
          <p:nvPr/>
        </p:nvGrpSpPr>
        <p:grpSpPr>
          <a:xfrm>
            <a:off x="240491" y="4552914"/>
            <a:ext cx="1905559" cy="641714"/>
            <a:chOff x="-2" y="1150968"/>
            <a:chExt cx="1905559" cy="641714"/>
          </a:xfrm>
        </p:grpSpPr>
        <p:sp>
          <p:nvSpPr>
            <p:cNvPr id="97" name="TextBox 96">
              <a:extLst>
                <a:ext uri="{FF2B5EF4-FFF2-40B4-BE49-F238E27FC236}">
                  <a16:creationId xmlns:a16="http://schemas.microsoft.com/office/drawing/2014/main" id="{EC379685-06FD-F16B-52CF-A486F44BCDD5}"/>
                </a:ext>
              </a:extLst>
            </p:cNvPr>
            <p:cNvSpPr txBox="1"/>
            <p:nvPr/>
          </p:nvSpPr>
          <p:spPr>
            <a:xfrm flipH="1">
              <a:off x="-2" y="1150968"/>
              <a:ext cx="1133558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woon de introductie</a:t>
              </a:r>
              <a:b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</a:b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dag bij</a:t>
              </a: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BAA7C506-52A9-BBE0-428F-1FAE3218C17F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CDAEC194-49F4-A1EA-52DE-2322BD733CA8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0" name="TextBox 99">
            <a:extLst>
              <a:ext uri="{FF2B5EF4-FFF2-40B4-BE49-F238E27FC236}">
                <a16:creationId xmlns:a16="http://schemas.microsoft.com/office/drawing/2014/main" id="{22484EAF-D75D-D530-508A-F6D4F8042FB8}"/>
              </a:ext>
            </a:extLst>
          </p:cNvPr>
          <p:cNvSpPr txBox="1"/>
          <p:nvPr/>
        </p:nvSpPr>
        <p:spPr>
          <a:xfrm>
            <a:off x="2735460" y="6024517"/>
            <a:ext cx="4017173" cy="97719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Bijdragen aan ontwikkeling inwerkprogramma op 3 niveaus: organisatiebreed, afdelingsspecifiek, functiespecifiek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Apart inwerkprogramma voor leidinggevenden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Inwerkers informeren over hun rol tijdens het inwerken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Duidelijkheid bieden over leren en werkwijze; hoe mag je leren?</a:t>
            </a:r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66B3C0E7-8833-22BA-9AA7-FF86E40C8F3D}"/>
              </a:ext>
            </a:extLst>
          </p:cNvPr>
          <p:cNvGrpSpPr/>
          <p:nvPr/>
        </p:nvGrpSpPr>
        <p:grpSpPr>
          <a:xfrm>
            <a:off x="60108" y="5960509"/>
            <a:ext cx="1905559" cy="540000"/>
            <a:chOff x="-2" y="1176396"/>
            <a:chExt cx="1905559" cy="540000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0A27A322-E959-93A8-1BA9-A64D10494300}"/>
                </a:ext>
              </a:extLst>
            </p:cNvPr>
            <p:cNvSpPr txBox="1"/>
            <p:nvPr/>
          </p:nvSpPr>
          <p:spPr>
            <a:xfrm flipH="1">
              <a:off x="-2" y="1217103"/>
              <a:ext cx="1133558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word ingewerkt</a:t>
              </a:r>
            </a:p>
          </p:txBody>
        </p:sp>
        <p:sp>
          <p:nvSpPr>
            <p:cNvPr id="103" name="Freeform: Shape 102">
              <a:extLst>
                <a:ext uri="{FF2B5EF4-FFF2-40B4-BE49-F238E27FC236}">
                  <a16:creationId xmlns:a16="http://schemas.microsoft.com/office/drawing/2014/main" id="{85D92E25-23EB-0EE8-20B5-B4D96D33F5D1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104" name="Freeform: Shape 103">
              <a:extLst>
                <a:ext uri="{FF2B5EF4-FFF2-40B4-BE49-F238E27FC236}">
                  <a16:creationId xmlns:a16="http://schemas.microsoft.com/office/drawing/2014/main" id="{EE67ABE4-EA62-90B5-6314-152A2A79C04C}"/>
                </a:ext>
              </a:extLst>
            </p:cNvPr>
            <p:cNvSpPr/>
            <p:nvPr/>
          </p:nvSpPr>
          <p:spPr>
            <a:xfrm flipH="1">
              <a:off x="1018796" y="1176396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18A4414D-680E-7940-8BDF-E3893134679D}"/>
              </a:ext>
            </a:extLst>
          </p:cNvPr>
          <p:cNvSpPr txBox="1"/>
          <p:nvPr/>
        </p:nvSpPr>
        <p:spPr>
          <a:xfrm>
            <a:off x="2735460" y="7097219"/>
            <a:ext cx="4017173" cy="62324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Leerlijnen en verplichte trainingen aanbieden, bijvoorbeeld via Studytube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Succes/beloningsmoment bij afronden leerlijn of training</a:t>
            </a:r>
          </a:p>
        </p:txBody>
      </p: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2C5C0D65-CC90-C994-6C51-0BB310C2D56D}"/>
              </a:ext>
            </a:extLst>
          </p:cNvPr>
          <p:cNvGrpSpPr/>
          <p:nvPr/>
        </p:nvGrpSpPr>
        <p:grpSpPr>
          <a:xfrm>
            <a:off x="-29999" y="7033211"/>
            <a:ext cx="2348683" cy="641714"/>
            <a:chOff x="-443126" y="1181387"/>
            <a:chExt cx="2348683" cy="641714"/>
          </a:xfrm>
        </p:grpSpPr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25F14D9C-4A02-6A0E-3423-D255CF795932}"/>
                </a:ext>
              </a:extLst>
            </p:cNvPr>
            <p:cNvSpPr txBox="1"/>
            <p:nvPr/>
          </p:nvSpPr>
          <p:spPr>
            <a:xfrm flipH="1">
              <a:off x="-443126" y="1181387"/>
              <a:ext cx="2010234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volg (verplichte)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e-</a:t>
              </a:r>
              <a:r>
                <a:rPr lang="nl-NL" sz="1400" b="1" dirty="0" err="1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learnings</a:t>
              </a: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/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trainingen</a:t>
              </a:r>
            </a:p>
          </p:txBody>
        </p:sp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49C7A092-041B-B574-2994-F37BD28C4D0B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109" name="Freeform: Shape 108">
              <a:extLst>
                <a:ext uri="{FF2B5EF4-FFF2-40B4-BE49-F238E27FC236}">
                  <a16:creationId xmlns:a16="http://schemas.microsoft.com/office/drawing/2014/main" id="{46E0D57D-EF32-805D-855B-AE359D453BBC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0DC43C88-E019-7749-BC7C-0DE9949C6FE0}"/>
              </a:ext>
            </a:extLst>
          </p:cNvPr>
          <p:cNvGrpSpPr/>
          <p:nvPr/>
        </p:nvGrpSpPr>
        <p:grpSpPr>
          <a:xfrm>
            <a:off x="336022" y="7928942"/>
            <a:ext cx="2107079" cy="540000"/>
            <a:chOff x="-201522" y="1201825"/>
            <a:chExt cx="2107079" cy="540000"/>
          </a:xfrm>
        </p:grpSpPr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24334911-DDB9-802A-1609-0DED5755B363}"/>
                </a:ext>
              </a:extLst>
            </p:cNvPr>
            <p:cNvSpPr txBox="1"/>
            <p:nvPr/>
          </p:nvSpPr>
          <p:spPr>
            <a:xfrm flipH="1">
              <a:off x="-201522" y="1264319"/>
              <a:ext cx="1335078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Mijn proeftijd loopt af</a:t>
              </a:r>
            </a:p>
          </p:txBody>
        </p:sp>
        <p:sp>
          <p:nvSpPr>
            <p:cNvPr id="113" name="Freeform: Shape 112">
              <a:extLst>
                <a:ext uri="{FF2B5EF4-FFF2-40B4-BE49-F238E27FC236}">
                  <a16:creationId xmlns:a16="http://schemas.microsoft.com/office/drawing/2014/main" id="{3565B6FB-B77A-8B2A-8111-D73F73BD4F0B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D8BBB822-6A8B-C21E-2CE8-F3F11BFD77E5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25" name="Star: 5 Points 124">
            <a:extLst>
              <a:ext uri="{FF2B5EF4-FFF2-40B4-BE49-F238E27FC236}">
                <a16:creationId xmlns:a16="http://schemas.microsoft.com/office/drawing/2014/main" id="{78F537C6-E8D0-B054-0487-A4B79622E720}"/>
              </a:ext>
            </a:extLst>
          </p:cNvPr>
          <p:cNvSpPr/>
          <p:nvPr/>
        </p:nvSpPr>
        <p:spPr>
          <a:xfrm>
            <a:off x="2759948" y="1041777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Star: 5 Points 125">
            <a:extLst>
              <a:ext uri="{FF2B5EF4-FFF2-40B4-BE49-F238E27FC236}">
                <a16:creationId xmlns:a16="http://schemas.microsoft.com/office/drawing/2014/main" id="{3FF8C5C7-F3CB-FC1D-3723-360D58A3B639}"/>
              </a:ext>
            </a:extLst>
          </p:cNvPr>
          <p:cNvSpPr/>
          <p:nvPr/>
        </p:nvSpPr>
        <p:spPr>
          <a:xfrm>
            <a:off x="2759948" y="2622927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Star: 5 Points 126">
            <a:extLst>
              <a:ext uri="{FF2B5EF4-FFF2-40B4-BE49-F238E27FC236}">
                <a16:creationId xmlns:a16="http://schemas.microsoft.com/office/drawing/2014/main" id="{90BFF0E9-86AA-3BF2-350F-7F4C44A94394}"/>
              </a:ext>
            </a:extLst>
          </p:cNvPr>
          <p:cNvSpPr/>
          <p:nvPr/>
        </p:nvSpPr>
        <p:spPr>
          <a:xfrm>
            <a:off x="2759948" y="333730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Star: 5 Points 127">
            <a:extLst>
              <a:ext uri="{FF2B5EF4-FFF2-40B4-BE49-F238E27FC236}">
                <a16:creationId xmlns:a16="http://schemas.microsoft.com/office/drawing/2014/main" id="{3E5E95BB-8F95-42BF-99CF-DE0610A70F69}"/>
              </a:ext>
            </a:extLst>
          </p:cNvPr>
          <p:cNvSpPr/>
          <p:nvPr/>
        </p:nvSpPr>
        <p:spPr>
          <a:xfrm>
            <a:off x="2759948" y="350875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Star: 5 Points 128">
            <a:extLst>
              <a:ext uri="{FF2B5EF4-FFF2-40B4-BE49-F238E27FC236}">
                <a16:creationId xmlns:a16="http://schemas.microsoft.com/office/drawing/2014/main" id="{2EC1D1A8-BBB8-F8CF-1B77-50C6BAA10606}"/>
              </a:ext>
            </a:extLst>
          </p:cNvPr>
          <p:cNvSpPr/>
          <p:nvPr/>
        </p:nvSpPr>
        <p:spPr>
          <a:xfrm>
            <a:off x="2759948" y="531850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Star: 5 Points 129">
            <a:extLst>
              <a:ext uri="{FF2B5EF4-FFF2-40B4-BE49-F238E27FC236}">
                <a16:creationId xmlns:a16="http://schemas.microsoft.com/office/drawing/2014/main" id="{444F3D00-2307-79B1-F5D9-8C2D93C81A58}"/>
              </a:ext>
            </a:extLst>
          </p:cNvPr>
          <p:cNvSpPr/>
          <p:nvPr/>
        </p:nvSpPr>
        <p:spPr>
          <a:xfrm>
            <a:off x="2759948" y="548995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Star: 5 Points 130">
            <a:extLst>
              <a:ext uri="{FF2B5EF4-FFF2-40B4-BE49-F238E27FC236}">
                <a16:creationId xmlns:a16="http://schemas.microsoft.com/office/drawing/2014/main" id="{EFB9C130-DBC0-D1E3-3385-F8F7B6F09E9D}"/>
              </a:ext>
            </a:extLst>
          </p:cNvPr>
          <p:cNvSpPr/>
          <p:nvPr/>
        </p:nvSpPr>
        <p:spPr>
          <a:xfrm>
            <a:off x="2759948" y="566140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Star: 5 Points 131">
            <a:extLst>
              <a:ext uri="{FF2B5EF4-FFF2-40B4-BE49-F238E27FC236}">
                <a16:creationId xmlns:a16="http://schemas.microsoft.com/office/drawing/2014/main" id="{0AD4FEBD-96EB-2F32-B433-78FB497309BF}"/>
              </a:ext>
            </a:extLst>
          </p:cNvPr>
          <p:cNvSpPr/>
          <p:nvPr/>
        </p:nvSpPr>
        <p:spPr>
          <a:xfrm>
            <a:off x="2759948" y="7480677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Star: 5 Points 132">
            <a:extLst>
              <a:ext uri="{FF2B5EF4-FFF2-40B4-BE49-F238E27FC236}">
                <a16:creationId xmlns:a16="http://schemas.microsoft.com/office/drawing/2014/main" id="{0DF7A7BD-A920-0FBB-029E-20651335FE2F}"/>
              </a:ext>
            </a:extLst>
          </p:cNvPr>
          <p:cNvSpPr/>
          <p:nvPr/>
        </p:nvSpPr>
        <p:spPr>
          <a:xfrm>
            <a:off x="2759948" y="7845400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7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0FAC3A3F-8207-EDA5-E56C-A82219616C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974" y="9520809"/>
            <a:ext cx="1871604" cy="365125"/>
          </a:xfrm>
          <a:prstGeom prst="rect">
            <a:avLst/>
          </a:prstGeom>
        </p:spPr>
      </p:pic>
      <p:sp>
        <p:nvSpPr>
          <p:cNvPr id="138" name="Tekstvak 15">
            <a:extLst>
              <a:ext uri="{FF2B5EF4-FFF2-40B4-BE49-F238E27FC236}">
                <a16:creationId xmlns:a16="http://schemas.microsoft.com/office/drawing/2014/main" id="{5D52142F-8BDA-CB63-CF82-D3D827ECD33C}"/>
              </a:ext>
            </a:extLst>
          </p:cNvPr>
          <p:cNvSpPr txBox="1"/>
          <p:nvPr/>
        </p:nvSpPr>
        <p:spPr>
          <a:xfrm>
            <a:off x="0" y="9654391"/>
            <a:ext cx="4652466" cy="249299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l"/>
            <a:r>
              <a:rPr lang="nl-NL" sz="850" dirty="0"/>
              <a:t>Samengesteld o.b.v. input van 120 deelnemers tijdens L&amp;D Move break-out 4 juni 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0BDF7E-331D-2A23-7071-DD5C009FAABB}"/>
              </a:ext>
            </a:extLst>
          </p:cNvPr>
          <p:cNvSpPr txBox="1"/>
          <p:nvPr/>
        </p:nvSpPr>
        <p:spPr>
          <a:xfrm>
            <a:off x="2638916" y="738903"/>
            <a:ext cx="142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L&amp;D bijdrage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942B313-1B44-751B-90E9-BC62815008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9412" y="1073313"/>
            <a:ext cx="400145" cy="400145"/>
          </a:xfrm>
          <a:prstGeom prst="rect">
            <a:avLst/>
          </a:pr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82B9822B-0B60-7C36-98EA-8A24750670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99834" y="2295975"/>
            <a:ext cx="432000" cy="432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F968FF7B-F29C-6F3D-4426-C6FB932033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21423" y="2943792"/>
            <a:ext cx="432000" cy="432000"/>
          </a:xfrm>
          <a:prstGeom prst="rect">
            <a:avLst/>
          </a:prstGeom>
        </p:spPr>
      </p:pic>
      <p:pic>
        <p:nvPicPr>
          <p:cNvPr id="22" name="Graphic 21">
            <a:extLst>
              <a:ext uri="{FF2B5EF4-FFF2-40B4-BE49-F238E27FC236}">
                <a16:creationId xmlns:a16="http://schemas.microsoft.com/office/drawing/2014/main" id="{5B8AE41F-AE89-B15B-4650-7423E7BDC01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39082" y="4028751"/>
            <a:ext cx="363116" cy="363116"/>
          </a:xfrm>
          <a:prstGeom prst="rect">
            <a:avLst/>
          </a:prstGeom>
        </p:spPr>
      </p:pic>
      <p:pic>
        <p:nvPicPr>
          <p:cNvPr id="26" name="Graphic 25">
            <a:extLst>
              <a:ext uri="{FF2B5EF4-FFF2-40B4-BE49-F238E27FC236}">
                <a16:creationId xmlns:a16="http://schemas.microsoft.com/office/drawing/2014/main" id="{B8DE9754-32F3-C80F-BE81-F157401C5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15186" y="4676801"/>
            <a:ext cx="432000" cy="432000"/>
          </a:xfrm>
          <a:prstGeom prst="rect">
            <a:avLst/>
          </a:prstGeom>
        </p:spPr>
      </p:pic>
      <p:pic>
        <p:nvPicPr>
          <p:cNvPr id="29" name="Graphic 28">
            <a:extLst>
              <a:ext uri="{FF2B5EF4-FFF2-40B4-BE49-F238E27FC236}">
                <a16:creationId xmlns:a16="http://schemas.microsoft.com/office/drawing/2014/main" id="{E06EC2BB-6E2B-F94B-AC87-5A8E07AB48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99186" y="6025973"/>
            <a:ext cx="432000" cy="432000"/>
          </a:xfrm>
          <a:prstGeom prst="rect">
            <a:avLst/>
          </a:prstGeom>
        </p:spPr>
      </p:pic>
      <p:pic>
        <p:nvPicPr>
          <p:cNvPr id="32" name="Graphic 31">
            <a:extLst>
              <a:ext uri="{FF2B5EF4-FFF2-40B4-BE49-F238E27FC236}">
                <a16:creationId xmlns:a16="http://schemas.microsoft.com/office/drawing/2014/main" id="{F3EFCC96-DA3B-0056-0D49-20F06FBB0E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93148" y="7097200"/>
            <a:ext cx="432000" cy="432000"/>
          </a:xfrm>
          <a:prstGeom prst="rect">
            <a:avLst/>
          </a:prstGeom>
        </p:spPr>
      </p:pic>
      <p:pic>
        <p:nvPicPr>
          <p:cNvPr id="34" name="Graphic 33">
            <a:extLst>
              <a:ext uri="{FF2B5EF4-FFF2-40B4-BE49-F238E27FC236}">
                <a16:creationId xmlns:a16="http://schemas.microsoft.com/office/drawing/2014/main" id="{BBC49CC2-B101-4ED3-77CB-A104CF1772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633284" y="8001518"/>
            <a:ext cx="432000" cy="4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1448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D19F173-4A0D-EF51-2C83-F32F1792DC57}"/>
              </a:ext>
            </a:extLst>
          </p:cNvPr>
          <p:cNvGrpSpPr/>
          <p:nvPr/>
        </p:nvGrpSpPr>
        <p:grpSpPr>
          <a:xfrm>
            <a:off x="1950525" y="542926"/>
            <a:ext cx="502644" cy="9395528"/>
            <a:chOff x="1950525" y="792518"/>
            <a:chExt cx="502644" cy="9145935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2C74CC7-FBFD-FA37-A7C2-E74B7573770E}"/>
                </a:ext>
              </a:extLst>
            </p:cNvPr>
            <p:cNvSpPr/>
            <p:nvPr/>
          </p:nvSpPr>
          <p:spPr>
            <a:xfrm rot="16200000">
              <a:off x="-2364928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81000">
              <a:solidFill>
                <a:schemeClr val="accent3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B40148C1-C0D4-48FC-E445-0C58C7E167E5}"/>
                </a:ext>
              </a:extLst>
            </p:cNvPr>
            <p:cNvSpPr/>
            <p:nvPr/>
          </p:nvSpPr>
          <p:spPr>
            <a:xfrm rot="16200000">
              <a:off x="-2377313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1750"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49A86E78-07EB-67E1-3B69-D2279CA649A7}"/>
              </a:ext>
            </a:extLst>
          </p:cNvPr>
          <p:cNvSpPr/>
          <p:nvPr/>
        </p:nvSpPr>
        <p:spPr>
          <a:xfrm>
            <a:off x="0" y="297024"/>
            <a:ext cx="6858000" cy="35422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Ik ben aan het werk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12CDFE05-876C-80CB-D9C1-76510E150010}"/>
              </a:ext>
            </a:extLst>
          </p:cNvPr>
          <p:cNvSpPr/>
          <p:nvPr/>
        </p:nvSpPr>
        <p:spPr>
          <a:xfrm>
            <a:off x="224985" y="-92383"/>
            <a:ext cx="754793" cy="1112293"/>
          </a:xfrm>
          <a:custGeom>
            <a:avLst/>
            <a:gdLst>
              <a:gd name="csX0" fmla="*/ 125610 w 1164451"/>
              <a:gd name="csY0" fmla="*/ 154143 h 1715981"/>
              <a:gd name="csX1" fmla="*/ 1124231 w 1164451"/>
              <a:gd name="csY1" fmla="*/ 190238 h 1715981"/>
              <a:gd name="csX2" fmla="*/ 883599 w 1164451"/>
              <a:gd name="csY2" fmla="*/ 1561838 h 1715981"/>
              <a:gd name="csX3" fmla="*/ 101547 w 1164451"/>
              <a:gd name="csY3" fmla="*/ 1525743 h 1715981"/>
              <a:gd name="csX4" fmla="*/ 125610 w 1164451"/>
              <a:gd name="csY4" fmla="*/ 154143 h 1715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4451" h="1715981">
                <a:moveTo>
                  <a:pt x="125610" y="154143"/>
                </a:moveTo>
                <a:cubicBezTo>
                  <a:pt x="296057" y="-68441"/>
                  <a:pt x="997900" y="-44378"/>
                  <a:pt x="1124231" y="190238"/>
                </a:cubicBezTo>
                <a:cubicBezTo>
                  <a:pt x="1250563" y="424854"/>
                  <a:pt x="1054046" y="1339254"/>
                  <a:pt x="883599" y="1561838"/>
                </a:cubicBezTo>
                <a:cubicBezTo>
                  <a:pt x="713152" y="1784422"/>
                  <a:pt x="233894" y="1760359"/>
                  <a:pt x="101547" y="1525743"/>
                </a:cubicBezTo>
                <a:cubicBezTo>
                  <a:pt x="-30800" y="1291127"/>
                  <a:pt x="-44837" y="376727"/>
                  <a:pt x="125610" y="1541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92240B2-BDC4-DBAD-EBA8-856EE3A22F7F}"/>
              </a:ext>
            </a:extLst>
          </p:cNvPr>
          <p:cNvSpPr txBox="1"/>
          <p:nvPr/>
        </p:nvSpPr>
        <p:spPr>
          <a:xfrm>
            <a:off x="2718405" y="1003521"/>
            <a:ext cx="4017173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Kleine ‘</a:t>
            </a:r>
            <a:r>
              <a:rPr lang="nl-NL" sz="10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leerbites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’ aanbieden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Leerdoelen in de praktijk vieren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Leer-werktrajecten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Coaching en intervisie aanbieden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Feedback- en leermomenten integreren in het dagelijks werk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L&amp;D-jaarkalender delen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58D392E-218A-F57E-2621-1684360FF994}"/>
              </a:ext>
            </a:extLst>
          </p:cNvPr>
          <p:cNvGrpSpPr/>
          <p:nvPr/>
        </p:nvGrpSpPr>
        <p:grpSpPr>
          <a:xfrm>
            <a:off x="44965" y="963055"/>
            <a:ext cx="1905559" cy="641714"/>
            <a:chOff x="-2" y="1150968"/>
            <a:chExt cx="1905559" cy="641714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3644201-7F30-0BB7-8F44-9DD601D64EF8}"/>
                </a:ext>
              </a:extLst>
            </p:cNvPr>
            <p:cNvSpPr txBox="1"/>
            <p:nvPr/>
          </p:nvSpPr>
          <p:spPr>
            <a:xfrm flipH="1">
              <a:off x="-2" y="1150968"/>
              <a:ext cx="1133558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doe mijn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dagelijkse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werk</a:t>
              </a: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9341A102-EB5F-F155-3219-9A955B0D4CEF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762D483E-B73A-D918-7F52-DEEA68B48587}"/>
                </a:ext>
              </a:extLst>
            </p:cNvPr>
            <p:cNvSpPr/>
            <p:nvPr/>
          </p:nvSpPr>
          <p:spPr>
            <a:xfrm flipH="1">
              <a:off x="1018796" y="1166313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12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87386AB0-4DE3-B599-CB98-69C99D126F8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974" y="9520809"/>
            <a:ext cx="1871604" cy="365125"/>
          </a:xfrm>
          <a:prstGeom prst="rect">
            <a:avLst/>
          </a:prstGeom>
        </p:spPr>
      </p:pic>
      <p:sp>
        <p:nvSpPr>
          <p:cNvPr id="13" name="Tekstvak 15">
            <a:extLst>
              <a:ext uri="{FF2B5EF4-FFF2-40B4-BE49-F238E27FC236}">
                <a16:creationId xmlns:a16="http://schemas.microsoft.com/office/drawing/2014/main" id="{14DD24B1-430A-E444-8AEE-3641C94378D9}"/>
              </a:ext>
            </a:extLst>
          </p:cNvPr>
          <p:cNvSpPr txBox="1"/>
          <p:nvPr/>
        </p:nvSpPr>
        <p:spPr>
          <a:xfrm>
            <a:off x="0" y="9654391"/>
            <a:ext cx="4652466" cy="249299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l"/>
            <a:r>
              <a:rPr lang="nl-NL" sz="850" dirty="0"/>
              <a:t>Samengesteld o.b.v. input van 120 deelnemers tijdens L&amp;D Move break-out 4 juni 2026</a:t>
            </a:r>
          </a:p>
        </p:txBody>
      </p:sp>
      <p:grpSp>
        <p:nvGrpSpPr>
          <p:cNvPr id="22" name="Graphic 179">
            <a:extLst>
              <a:ext uri="{FF2B5EF4-FFF2-40B4-BE49-F238E27FC236}">
                <a16:creationId xmlns:a16="http://schemas.microsoft.com/office/drawing/2014/main" id="{482EBA1A-EF2E-CC95-3F73-52499C5A0433}"/>
              </a:ext>
            </a:extLst>
          </p:cNvPr>
          <p:cNvGrpSpPr/>
          <p:nvPr/>
        </p:nvGrpSpPr>
        <p:grpSpPr>
          <a:xfrm>
            <a:off x="301061" y="96856"/>
            <a:ext cx="546575" cy="632876"/>
            <a:chOff x="3862574" y="6337796"/>
            <a:chExt cx="314867" cy="364582"/>
          </a:xfrm>
          <a:solidFill>
            <a:srgbClr val="408D95"/>
          </a:solidFill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66DFECD5-416B-C2A9-D323-88F2F69D83A0}"/>
                </a:ext>
              </a:extLst>
            </p:cNvPr>
            <p:cNvSpPr/>
            <p:nvPr/>
          </p:nvSpPr>
          <p:spPr>
            <a:xfrm>
              <a:off x="4061438" y="6536659"/>
              <a:ext cx="116003" cy="165719"/>
            </a:xfrm>
            <a:custGeom>
              <a:avLst/>
              <a:gdLst>
                <a:gd name="connsiteX0" fmla="*/ 107718 w 116003"/>
                <a:gd name="connsiteY0" fmla="*/ 165719 h 165719"/>
                <a:gd name="connsiteX1" fmla="*/ 91146 w 116003"/>
                <a:gd name="connsiteY1" fmla="*/ 165719 h 165719"/>
                <a:gd name="connsiteX2" fmla="*/ 82860 w 116003"/>
                <a:gd name="connsiteY2" fmla="*/ 157433 h 165719"/>
                <a:gd name="connsiteX3" fmla="*/ 82860 w 116003"/>
                <a:gd name="connsiteY3" fmla="*/ 33144 h 165719"/>
                <a:gd name="connsiteX4" fmla="*/ 8286 w 116003"/>
                <a:gd name="connsiteY4" fmla="*/ 33144 h 165719"/>
                <a:gd name="connsiteX5" fmla="*/ 0 w 116003"/>
                <a:gd name="connsiteY5" fmla="*/ 24858 h 165719"/>
                <a:gd name="connsiteX6" fmla="*/ 0 w 116003"/>
                <a:gd name="connsiteY6" fmla="*/ 8286 h 165719"/>
                <a:gd name="connsiteX7" fmla="*/ 8286 w 116003"/>
                <a:gd name="connsiteY7" fmla="*/ 0 h 165719"/>
                <a:gd name="connsiteX8" fmla="*/ 99432 w 116003"/>
                <a:gd name="connsiteY8" fmla="*/ 0 h 165719"/>
                <a:gd name="connsiteX9" fmla="*/ 116004 w 116003"/>
                <a:gd name="connsiteY9" fmla="*/ 16572 h 165719"/>
                <a:gd name="connsiteX10" fmla="*/ 116004 w 116003"/>
                <a:gd name="connsiteY10" fmla="*/ 157433 h 165719"/>
                <a:gd name="connsiteX11" fmla="*/ 107718 w 116003"/>
                <a:gd name="connsiteY11" fmla="*/ 165719 h 165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6003" h="165719">
                  <a:moveTo>
                    <a:pt x="107718" y="165719"/>
                  </a:moveTo>
                  <a:lnTo>
                    <a:pt x="91146" y="165719"/>
                  </a:lnTo>
                  <a:cubicBezTo>
                    <a:pt x="86571" y="165719"/>
                    <a:pt x="82860" y="162008"/>
                    <a:pt x="82860" y="157433"/>
                  </a:cubicBezTo>
                  <a:lnTo>
                    <a:pt x="82860" y="33144"/>
                  </a:lnTo>
                  <a:lnTo>
                    <a:pt x="8286" y="33144"/>
                  </a:lnTo>
                  <a:cubicBezTo>
                    <a:pt x="3712" y="33144"/>
                    <a:pt x="0" y="29432"/>
                    <a:pt x="0" y="24858"/>
                  </a:cubicBezTo>
                  <a:lnTo>
                    <a:pt x="0" y="8286"/>
                  </a:lnTo>
                  <a:cubicBezTo>
                    <a:pt x="0" y="3712"/>
                    <a:pt x="3712" y="0"/>
                    <a:pt x="8286" y="0"/>
                  </a:cubicBezTo>
                  <a:lnTo>
                    <a:pt x="99432" y="0"/>
                  </a:lnTo>
                  <a:cubicBezTo>
                    <a:pt x="108580" y="0"/>
                    <a:pt x="116004" y="7423"/>
                    <a:pt x="116004" y="16572"/>
                  </a:cubicBezTo>
                  <a:lnTo>
                    <a:pt x="116004" y="157433"/>
                  </a:lnTo>
                  <a:cubicBezTo>
                    <a:pt x="116004" y="162008"/>
                    <a:pt x="112292" y="165719"/>
                    <a:pt x="107718" y="165719"/>
                  </a:cubicBezTo>
                  <a:close/>
                </a:path>
              </a:pathLst>
            </a:custGeom>
            <a:grpFill/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421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7803EFBC-8BF3-EF7C-AE15-25476A4DB18D}"/>
                </a:ext>
              </a:extLst>
            </p:cNvPr>
            <p:cNvSpPr/>
            <p:nvPr/>
          </p:nvSpPr>
          <p:spPr>
            <a:xfrm>
              <a:off x="4061438" y="6418873"/>
              <a:ext cx="114227" cy="101214"/>
            </a:xfrm>
            <a:custGeom>
              <a:avLst/>
              <a:gdLst>
                <a:gd name="connsiteX0" fmla="*/ 82860 w 114227"/>
                <a:gd name="connsiteY0" fmla="*/ 101214 h 101214"/>
                <a:gd name="connsiteX1" fmla="*/ 8286 w 114227"/>
                <a:gd name="connsiteY1" fmla="*/ 101214 h 101214"/>
                <a:gd name="connsiteX2" fmla="*/ 0 w 114227"/>
                <a:gd name="connsiteY2" fmla="*/ 92928 h 101214"/>
                <a:gd name="connsiteX3" fmla="*/ 0 w 114227"/>
                <a:gd name="connsiteY3" fmla="*/ 76356 h 101214"/>
                <a:gd name="connsiteX4" fmla="*/ 8286 w 114227"/>
                <a:gd name="connsiteY4" fmla="*/ 68070 h 101214"/>
                <a:gd name="connsiteX5" fmla="*/ 69287 w 114227"/>
                <a:gd name="connsiteY5" fmla="*/ 68070 h 101214"/>
                <a:gd name="connsiteX6" fmla="*/ 81565 w 114227"/>
                <a:gd name="connsiteY6" fmla="*/ 6660 h 101214"/>
                <a:gd name="connsiteX7" fmla="*/ 91319 w 114227"/>
                <a:gd name="connsiteY7" fmla="*/ 165 h 101214"/>
                <a:gd name="connsiteX8" fmla="*/ 107567 w 114227"/>
                <a:gd name="connsiteY8" fmla="*/ 3423 h 101214"/>
                <a:gd name="connsiteX9" fmla="*/ 114062 w 114227"/>
                <a:gd name="connsiteY9" fmla="*/ 13176 h 101214"/>
                <a:gd name="connsiteX10" fmla="*/ 99109 w 114227"/>
                <a:gd name="connsiteY10" fmla="*/ 87899 h 101214"/>
                <a:gd name="connsiteX11" fmla="*/ 82860 w 114227"/>
                <a:gd name="connsiteY11" fmla="*/ 101213 h 101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4227" h="101214">
                  <a:moveTo>
                    <a:pt x="82860" y="101214"/>
                  </a:moveTo>
                  <a:lnTo>
                    <a:pt x="8286" y="101214"/>
                  </a:lnTo>
                  <a:cubicBezTo>
                    <a:pt x="3712" y="101214"/>
                    <a:pt x="0" y="97503"/>
                    <a:pt x="0" y="92928"/>
                  </a:cubicBezTo>
                  <a:lnTo>
                    <a:pt x="0" y="76356"/>
                  </a:lnTo>
                  <a:cubicBezTo>
                    <a:pt x="0" y="71782"/>
                    <a:pt x="3712" y="68070"/>
                    <a:pt x="8286" y="68070"/>
                  </a:cubicBezTo>
                  <a:lnTo>
                    <a:pt x="69287" y="68070"/>
                  </a:lnTo>
                  <a:lnTo>
                    <a:pt x="81565" y="6660"/>
                  </a:lnTo>
                  <a:cubicBezTo>
                    <a:pt x="82450" y="2172"/>
                    <a:pt x="86830" y="-741"/>
                    <a:pt x="91319" y="165"/>
                  </a:cubicBezTo>
                  <a:lnTo>
                    <a:pt x="107567" y="3423"/>
                  </a:lnTo>
                  <a:cubicBezTo>
                    <a:pt x="112055" y="4330"/>
                    <a:pt x="114968" y="8689"/>
                    <a:pt x="114062" y="13176"/>
                  </a:cubicBezTo>
                  <a:lnTo>
                    <a:pt x="99109" y="87899"/>
                  </a:lnTo>
                  <a:cubicBezTo>
                    <a:pt x="97555" y="95645"/>
                    <a:pt x="90758" y="101213"/>
                    <a:pt x="82860" y="101213"/>
                  </a:cubicBezTo>
                  <a:close/>
                </a:path>
              </a:pathLst>
            </a:custGeom>
            <a:grpFill/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421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AA52F897-CBC8-08E0-E56B-0BF1BE067996}"/>
                </a:ext>
              </a:extLst>
            </p:cNvPr>
            <p:cNvSpPr/>
            <p:nvPr/>
          </p:nvSpPr>
          <p:spPr>
            <a:xfrm>
              <a:off x="3862574" y="6470371"/>
              <a:ext cx="116003" cy="232007"/>
            </a:xfrm>
            <a:custGeom>
              <a:avLst/>
              <a:gdLst>
                <a:gd name="connsiteX0" fmla="*/ 116004 w 116003"/>
                <a:gd name="connsiteY0" fmla="*/ 149147 h 232007"/>
                <a:gd name="connsiteX1" fmla="*/ 99432 w 116003"/>
                <a:gd name="connsiteY1" fmla="*/ 165719 h 232007"/>
                <a:gd name="connsiteX2" fmla="*/ 82860 w 116003"/>
                <a:gd name="connsiteY2" fmla="*/ 165719 h 232007"/>
                <a:gd name="connsiteX3" fmla="*/ 82860 w 116003"/>
                <a:gd name="connsiteY3" fmla="*/ 198863 h 232007"/>
                <a:gd name="connsiteX4" fmla="*/ 99432 w 116003"/>
                <a:gd name="connsiteY4" fmla="*/ 215435 h 232007"/>
                <a:gd name="connsiteX5" fmla="*/ 99432 w 116003"/>
                <a:gd name="connsiteY5" fmla="*/ 232007 h 232007"/>
                <a:gd name="connsiteX6" fmla="*/ 33144 w 116003"/>
                <a:gd name="connsiteY6" fmla="*/ 232007 h 232007"/>
                <a:gd name="connsiteX7" fmla="*/ 33144 w 116003"/>
                <a:gd name="connsiteY7" fmla="*/ 215435 h 232007"/>
                <a:gd name="connsiteX8" fmla="*/ 49716 w 116003"/>
                <a:gd name="connsiteY8" fmla="*/ 198863 h 232007"/>
                <a:gd name="connsiteX9" fmla="*/ 49716 w 116003"/>
                <a:gd name="connsiteY9" fmla="*/ 165719 h 232007"/>
                <a:gd name="connsiteX10" fmla="*/ 0 w 116003"/>
                <a:gd name="connsiteY10" fmla="*/ 116004 h 232007"/>
                <a:gd name="connsiteX11" fmla="*/ 0 w 116003"/>
                <a:gd name="connsiteY11" fmla="*/ 16572 h 232007"/>
                <a:gd name="connsiteX12" fmla="*/ 16572 w 116003"/>
                <a:gd name="connsiteY12" fmla="*/ 0 h 232007"/>
                <a:gd name="connsiteX13" fmla="*/ 33144 w 116003"/>
                <a:gd name="connsiteY13" fmla="*/ 16572 h 232007"/>
                <a:gd name="connsiteX14" fmla="*/ 33144 w 116003"/>
                <a:gd name="connsiteY14" fmla="*/ 116004 h 232007"/>
                <a:gd name="connsiteX15" fmla="*/ 49716 w 116003"/>
                <a:gd name="connsiteY15" fmla="*/ 132576 h 232007"/>
                <a:gd name="connsiteX16" fmla="*/ 99432 w 116003"/>
                <a:gd name="connsiteY16" fmla="*/ 132576 h 232007"/>
                <a:gd name="connsiteX17" fmla="*/ 116004 w 116003"/>
                <a:gd name="connsiteY17" fmla="*/ 149147 h 2320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16003" h="232007">
                  <a:moveTo>
                    <a:pt x="116004" y="149147"/>
                  </a:moveTo>
                  <a:cubicBezTo>
                    <a:pt x="116004" y="158296"/>
                    <a:pt x="108580" y="165719"/>
                    <a:pt x="99432" y="165719"/>
                  </a:cubicBezTo>
                  <a:lnTo>
                    <a:pt x="82860" y="165719"/>
                  </a:lnTo>
                  <a:lnTo>
                    <a:pt x="82860" y="198863"/>
                  </a:lnTo>
                  <a:cubicBezTo>
                    <a:pt x="92009" y="198863"/>
                    <a:pt x="99432" y="206286"/>
                    <a:pt x="99432" y="215435"/>
                  </a:cubicBezTo>
                  <a:lnTo>
                    <a:pt x="99432" y="232007"/>
                  </a:lnTo>
                  <a:lnTo>
                    <a:pt x="33144" y="232007"/>
                  </a:lnTo>
                  <a:lnTo>
                    <a:pt x="33144" y="215435"/>
                  </a:lnTo>
                  <a:cubicBezTo>
                    <a:pt x="33144" y="206286"/>
                    <a:pt x="40567" y="198863"/>
                    <a:pt x="49716" y="198863"/>
                  </a:cubicBezTo>
                  <a:lnTo>
                    <a:pt x="49716" y="165719"/>
                  </a:lnTo>
                  <a:cubicBezTo>
                    <a:pt x="22290" y="165719"/>
                    <a:pt x="0" y="143429"/>
                    <a:pt x="0" y="116004"/>
                  </a:cubicBezTo>
                  <a:lnTo>
                    <a:pt x="0" y="16572"/>
                  </a:lnTo>
                  <a:cubicBezTo>
                    <a:pt x="0" y="7423"/>
                    <a:pt x="7423" y="0"/>
                    <a:pt x="16572" y="0"/>
                  </a:cubicBezTo>
                  <a:cubicBezTo>
                    <a:pt x="25721" y="0"/>
                    <a:pt x="33144" y="7423"/>
                    <a:pt x="33144" y="16572"/>
                  </a:cubicBezTo>
                  <a:lnTo>
                    <a:pt x="33144" y="116004"/>
                  </a:lnTo>
                  <a:cubicBezTo>
                    <a:pt x="33144" y="125152"/>
                    <a:pt x="40567" y="132576"/>
                    <a:pt x="49716" y="132576"/>
                  </a:cubicBezTo>
                  <a:lnTo>
                    <a:pt x="99432" y="132576"/>
                  </a:lnTo>
                  <a:cubicBezTo>
                    <a:pt x="108580" y="132576"/>
                    <a:pt x="116004" y="139999"/>
                    <a:pt x="116004" y="149147"/>
                  </a:cubicBezTo>
                  <a:close/>
                </a:path>
              </a:pathLst>
            </a:custGeom>
            <a:grpFill/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421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3B2B3E6-D9FC-2552-8B79-06990E1A622E}"/>
                </a:ext>
              </a:extLst>
            </p:cNvPr>
            <p:cNvSpPr/>
            <p:nvPr/>
          </p:nvSpPr>
          <p:spPr>
            <a:xfrm>
              <a:off x="3912292" y="6437230"/>
              <a:ext cx="132575" cy="265148"/>
            </a:xfrm>
            <a:custGeom>
              <a:avLst/>
              <a:gdLst>
                <a:gd name="connsiteX0" fmla="*/ 132573 w 132575"/>
                <a:gd name="connsiteY0" fmla="*/ 149145 h 265148"/>
                <a:gd name="connsiteX1" fmla="*/ 132573 w 132575"/>
                <a:gd name="connsiteY1" fmla="*/ 248577 h 265148"/>
                <a:gd name="connsiteX2" fmla="*/ 116001 w 132575"/>
                <a:gd name="connsiteY2" fmla="*/ 265149 h 265148"/>
                <a:gd name="connsiteX3" fmla="*/ 99429 w 132575"/>
                <a:gd name="connsiteY3" fmla="*/ 248577 h 265148"/>
                <a:gd name="connsiteX4" fmla="*/ 99429 w 132575"/>
                <a:gd name="connsiteY4" fmla="*/ 163193 h 265148"/>
                <a:gd name="connsiteX5" fmla="*/ 27706 w 132575"/>
                <a:gd name="connsiteY5" fmla="*/ 151238 h 265148"/>
                <a:gd name="connsiteX6" fmla="*/ 0 w 132575"/>
                <a:gd name="connsiteY6" fmla="*/ 118613 h 265148"/>
                <a:gd name="connsiteX7" fmla="*/ 0 w 132575"/>
                <a:gd name="connsiteY7" fmla="*/ 33079 h 265148"/>
                <a:gd name="connsiteX8" fmla="*/ 33144 w 132575"/>
                <a:gd name="connsiteY8" fmla="*/ 0 h 265148"/>
                <a:gd name="connsiteX9" fmla="*/ 66288 w 132575"/>
                <a:gd name="connsiteY9" fmla="*/ 33144 h 265148"/>
                <a:gd name="connsiteX10" fmla="*/ 66288 w 132575"/>
                <a:gd name="connsiteY10" fmla="*/ 49716 h 265148"/>
                <a:gd name="connsiteX11" fmla="*/ 116004 w 132575"/>
                <a:gd name="connsiteY11" fmla="*/ 49716 h 265148"/>
                <a:gd name="connsiteX12" fmla="*/ 132576 w 132575"/>
                <a:gd name="connsiteY12" fmla="*/ 66288 h 265148"/>
                <a:gd name="connsiteX13" fmla="*/ 116004 w 132575"/>
                <a:gd name="connsiteY13" fmla="*/ 82860 h 265148"/>
                <a:gd name="connsiteX14" fmla="*/ 66288 w 132575"/>
                <a:gd name="connsiteY14" fmla="*/ 82860 h 265148"/>
                <a:gd name="connsiteX15" fmla="*/ 66288 w 132575"/>
                <a:gd name="connsiteY15" fmla="*/ 124117 h 265148"/>
                <a:gd name="connsiteX16" fmla="*/ 118722 w 132575"/>
                <a:gd name="connsiteY16" fmla="*/ 132813 h 265148"/>
                <a:gd name="connsiteX17" fmla="*/ 132576 w 132575"/>
                <a:gd name="connsiteY17" fmla="*/ 149147 h 265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132575" h="265148">
                  <a:moveTo>
                    <a:pt x="132573" y="149145"/>
                  </a:moveTo>
                  <a:lnTo>
                    <a:pt x="132573" y="248577"/>
                  </a:lnTo>
                  <a:cubicBezTo>
                    <a:pt x="132573" y="257726"/>
                    <a:pt x="125150" y="265149"/>
                    <a:pt x="116001" y="265149"/>
                  </a:cubicBezTo>
                  <a:cubicBezTo>
                    <a:pt x="106853" y="265149"/>
                    <a:pt x="99429" y="257726"/>
                    <a:pt x="99429" y="248577"/>
                  </a:cubicBezTo>
                  <a:lnTo>
                    <a:pt x="99429" y="163193"/>
                  </a:lnTo>
                  <a:lnTo>
                    <a:pt x="27706" y="151238"/>
                  </a:lnTo>
                  <a:cubicBezTo>
                    <a:pt x="11630" y="148541"/>
                    <a:pt x="0" y="134817"/>
                    <a:pt x="0" y="118613"/>
                  </a:cubicBezTo>
                  <a:lnTo>
                    <a:pt x="0" y="33079"/>
                  </a:lnTo>
                  <a:cubicBezTo>
                    <a:pt x="0" y="14846"/>
                    <a:pt x="14867" y="0"/>
                    <a:pt x="33144" y="0"/>
                  </a:cubicBezTo>
                  <a:cubicBezTo>
                    <a:pt x="51421" y="0"/>
                    <a:pt x="66288" y="14867"/>
                    <a:pt x="66288" y="33144"/>
                  </a:cubicBezTo>
                  <a:lnTo>
                    <a:pt x="66288" y="49716"/>
                  </a:lnTo>
                  <a:lnTo>
                    <a:pt x="116004" y="49716"/>
                  </a:lnTo>
                  <a:cubicBezTo>
                    <a:pt x="125152" y="49716"/>
                    <a:pt x="132576" y="57139"/>
                    <a:pt x="132576" y="66288"/>
                  </a:cubicBezTo>
                  <a:cubicBezTo>
                    <a:pt x="132576" y="75437"/>
                    <a:pt x="125152" y="82860"/>
                    <a:pt x="116004" y="82860"/>
                  </a:cubicBezTo>
                  <a:lnTo>
                    <a:pt x="66288" y="82860"/>
                  </a:lnTo>
                  <a:lnTo>
                    <a:pt x="66288" y="124117"/>
                  </a:lnTo>
                  <a:lnTo>
                    <a:pt x="118722" y="132813"/>
                  </a:lnTo>
                  <a:cubicBezTo>
                    <a:pt x="126706" y="134129"/>
                    <a:pt x="132576" y="141034"/>
                    <a:pt x="132576" y="149147"/>
                  </a:cubicBezTo>
                  <a:close/>
                </a:path>
              </a:pathLst>
            </a:custGeom>
            <a:grpFill/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421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F09BBB4F-7E3B-CFAA-09B4-9BC8C6A6AA16}"/>
                </a:ext>
              </a:extLst>
            </p:cNvPr>
            <p:cNvSpPr/>
            <p:nvPr/>
          </p:nvSpPr>
          <p:spPr>
            <a:xfrm>
              <a:off x="3912290" y="6337796"/>
              <a:ext cx="82859" cy="82859"/>
            </a:xfrm>
            <a:custGeom>
              <a:avLst/>
              <a:gdLst>
                <a:gd name="connsiteX0" fmla="*/ 41430 w 82859"/>
                <a:gd name="connsiteY0" fmla="*/ 0 h 82859"/>
                <a:gd name="connsiteX1" fmla="*/ 82860 w 82859"/>
                <a:gd name="connsiteY1" fmla="*/ 41430 h 82859"/>
                <a:gd name="connsiteX2" fmla="*/ 41430 w 82859"/>
                <a:gd name="connsiteY2" fmla="*/ 82860 h 82859"/>
                <a:gd name="connsiteX3" fmla="*/ 0 w 82859"/>
                <a:gd name="connsiteY3" fmla="*/ 41430 h 82859"/>
                <a:gd name="connsiteX4" fmla="*/ 41430 w 82859"/>
                <a:gd name="connsiteY4" fmla="*/ 0 h 8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859" h="82859">
                  <a:moveTo>
                    <a:pt x="41430" y="0"/>
                  </a:moveTo>
                  <a:cubicBezTo>
                    <a:pt x="64302" y="0"/>
                    <a:pt x="82860" y="18557"/>
                    <a:pt x="82860" y="41430"/>
                  </a:cubicBezTo>
                  <a:cubicBezTo>
                    <a:pt x="82860" y="64302"/>
                    <a:pt x="64302" y="82860"/>
                    <a:pt x="41430" y="82860"/>
                  </a:cubicBezTo>
                  <a:cubicBezTo>
                    <a:pt x="18557" y="82860"/>
                    <a:pt x="0" y="64302"/>
                    <a:pt x="0" y="41430"/>
                  </a:cubicBezTo>
                  <a:cubicBezTo>
                    <a:pt x="0" y="18557"/>
                    <a:pt x="18557" y="0"/>
                    <a:pt x="41430" y="0"/>
                  </a:cubicBezTo>
                  <a:close/>
                </a:path>
              </a:pathLst>
            </a:custGeom>
            <a:grpFill/>
            <a:ln w="5429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nl-NL" sz="421"/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19AF7618-D20A-551F-EFE5-A0AD2D5B5853}"/>
              </a:ext>
            </a:extLst>
          </p:cNvPr>
          <p:cNvSpPr txBox="1"/>
          <p:nvPr/>
        </p:nvSpPr>
        <p:spPr>
          <a:xfrm>
            <a:off x="2718405" y="2218004"/>
            <a:ext cx="4017173" cy="62324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Rol van leidinggevende in begeleiding medewerkers uitwerken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Leidinggevenden trainen op leiderschapsvaardigheden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Structurele check-ins door leidinggevende stimuleren</a:t>
            </a: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827030D-C8B3-A5B8-729A-9B2E919D27F8}"/>
              </a:ext>
            </a:extLst>
          </p:cNvPr>
          <p:cNvGrpSpPr/>
          <p:nvPr/>
        </p:nvGrpSpPr>
        <p:grpSpPr>
          <a:xfrm>
            <a:off x="-7198" y="2041074"/>
            <a:ext cx="2011400" cy="824841"/>
            <a:chOff x="-105843" y="1084477"/>
            <a:chExt cx="2011400" cy="824841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1F39024D-7575-C722-EE43-645FDC09608E}"/>
                </a:ext>
              </a:extLst>
            </p:cNvPr>
            <p:cNvSpPr txBox="1"/>
            <p:nvPr/>
          </p:nvSpPr>
          <p:spPr>
            <a:xfrm flipH="1">
              <a:off x="-105843" y="1084477"/>
              <a:ext cx="1294732" cy="824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1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word aangestuurd door mijn leidinggevende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C344E7A3-6191-5167-05BC-9755A44E647C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082F6AB4-50D2-762F-3BBF-D275F75517D7}"/>
                </a:ext>
              </a:extLst>
            </p:cNvPr>
            <p:cNvSpPr/>
            <p:nvPr/>
          </p:nvSpPr>
          <p:spPr>
            <a:xfrm flipH="1">
              <a:off x="1018796" y="1226897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19A24394-025A-2A6D-61CE-4D1AF95160D9}"/>
              </a:ext>
            </a:extLst>
          </p:cNvPr>
          <p:cNvSpPr txBox="1"/>
          <p:nvPr/>
        </p:nvSpPr>
        <p:spPr>
          <a:xfrm>
            <a:off x="2718405" y="2901573"/>
            <a:ext cx="4017173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Stimuleren om leerdoelen met team te delen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“Maatje” introduceren (vaste collega om op terug te vallen als vervolg op buddy die onboarding begeleidt)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Communities opzetten voor specifieke doelgroepen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Kennisdeling tussen collega’s stimuleren (bijv. ‘lunch &amp; learn’ sessies)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A7FDDA2B-3B1F-16A5-43E2-4BADE369C308}"/>
              </a:ext>
            </a:extLst>
          </p:cNvPr>
          <p:cNvGrpSpPr/>
          <p:nvPr/>
        </p:nvGrpSpPr>
        <p:grpSpPr>
          <a:xfrm>
            <a:off x="158353" y="2873278"/>
            <a:ext cx="1954019" cy="678824"/>
            <a:chOff x="-48462" y="1201825"/>
            <a:chExt cx="1954019" cy="678824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7E0BF6C-7293-6E68-AFA5-A250524C891C}"/>
                </a:ext>
              </a:extLst>
            </p:cNvPr>
            <p:cNvSpPr txBox="1"/>
            <p:nvPr/>
          </p:nvSpPr>
          <p:spPr>
            <a:xfrm flipH="1">
              <a:off x="-48462" y="1238935"/>
              <a:ext cx="1189374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werk samen met mijn collega’s</a:t>
              </a: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8D04E31B-0ABD-AFDF-E2D1-0396C4FB5558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40916930-113E-1490-4A7C-1503B13E936B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C03AEA84-A1D8-26E3-1B07-4BA53EE9A515}"/>
              </a:ext>
            </a:extLst>
          </p:cNvPr>
          <p:cNvGrpSpPr/>
          <p:nvPr/>
        </p:nvGrpSpPr>
        <p:grpSpPr>
          <a:xfrm>
            <a:off x="314983" y="3850263"/>
            <a:ext cx="1905559" cy="540000"/>
            <a:chOff x="-2" y="1176396"/>
            <a:chExt cx="1905559" cy="540000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6382723-EAEC-9D50-0164-14D58A28B873}"/>
                </a:ext>
              </a:extLst>
            </p:cNvPr>
            <p:cNvSpPr txBox="1"/>
            <p:nvPr/>
          </p:nvSpPr>
          <p:spPr>
            <a:xfrm flipH="1">
              <a:off x="-2" y="1217103"/>
              <a:ext cx="1133558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ontvang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mijn salaris</a:t>
              </a: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61B161A0-C398-98E5-3307-A53833C25F85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4B0FE63E-E289-9855-5440-A0271C3F9192}"/>
                </a:ext>
              </a:extLst>
            </p:cNvPr>
            <p:cNvSpPr/>
            <p:nvPr/>
          </p:nvSpPr>
          <p:spPr>
            <a:xfrm flipH="1">
              <a:off x="1018796" y="1176396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000AE8CF-E867-AF6B-7077-004B7C2D3AD8}"/>
              </a:ext>
            </a:extLst>
          </p:cNvPr>
          <p:cNvSpPr txBox="1"/>
          <p:nvPr/>
        </p:nvSpPr>
        <p:spPr>
          <a:xfrm>
            <a:off x="2718405" y="4809159"/>
            <a:ext cx="4017173" cy="26930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Leeraanbod rondom werk-privé balans ontwikkelen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2A39EC6B-605B-4303-BD1E-858E9CE46BDA}"/>
              </a:ext>
            </a:extLst>
          </p:cNvPr>
          <p:cNvGrpSpPr/>
          <p:nvPr/>
        </p:nvGrpSpPr>
        <p:grpSpPr>
          <a:xfrm>
            <a:off x="74797" y="4566192"/>
            <a:ext cx="2120565" cy="641714"/>
            <a:chOff x="-215008" y="1150968"/>
            <a:chExt cx="2120565" cy="641714"/>
          </a:xfrm>
        </p:grpSpPr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DF4E26F-61F5-6B44-3E1B-0C01A36727D8}"/>
                </a:ext>
              </a:extLst>
            </p:cNvPr>
            <p:cNvSpPr txBox="1"/>
            <p:nvPr/>
          </p:nvSpPr>
          <p:spPr>
            <a:xfrm flipH="1">
              <a:off x="-215008" y="1150968"/>
              <a:ext cx="1348564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combineer mijn werk met mijn privé leven</a:t>
              </a: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F98EEEBC-C34B-4955-058C-E08FB5A7E235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95A39864-8D26-D06C-198F-E38B4C2F2FEB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AF55CE9-8A3F-6ADA-491F-7FCA909FDA87}"/>
              </a:ext>
            </a:extLst>
          </p:cNvPr>
          <p:cNvSpPr txBox="1"/>
          <p:nvPr/>
        </p:nvSpPr>
        <p:spPr>
          <a:xfrm>
            <a:off x="2718405" y="6674648"/>
            <a:ext cx="4017173" cy="44627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Teambuilding menukaart ontwikkelen met L&amp;D ‘sausje’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Bedrijfsevents vanuit L&amp;D invalshoek organiseren</a:t>
            </a:r>
          </a:p>
        </p:txBody>
      </p:sp>
      <p:grpSp>
        <p:nvGrpSpPr>
          <p:cNvPr id="49" name="Group 48">
            <a:extLst>
              <a:ext uri="{FF2B5EF4-FFF2-40B4-BE49-F238E27FC236}">
                <a16:creationId xmlns:a16="http://schemas.microsoft.com/office/drawing/2014/main" id="{B76EB6C7-2DC6-335E-3E57-C2A46A150AAF}"/>
              </a:ext>
            </a:extLst>
          </p:cNvPr>
          <p:cNvGrpSpPr/>
          <p:nvPr/>
        </p:nvGrpSpPr>
        <p:grpSpPr>
          <a:xfrm>
            <a:off x="-26150" y="6614846"/>
            <a:ext cx="2096830" cy="641714"/>
            <a:chOff x="-191273" y="1209968"/>
            <a:chExt cx="2096830" cy="641714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5003C9-1C13-33D7-5983-5FFB37CE890C}"/>
                </a:ext>
              </a:extLst>
            </p:cNvPr>
            <p:cNvSpPr txBox="1"/>
            <p:nvPr/>
          </p:nvSpPr>
          <p:spPr>
            <a:xfrm flipH="1">
              <a:off x="-191273" y="1209968"/>
              <a:ext cx="1133558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1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We hebben een team- of  bedrijfsevent</a:t>
              </a: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1CB75416-ED55-64B0-4533-71B89B40E1EB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A27D32F0-E6F9-411F-AC0F-077A6B01B5DB}"/>
                </a:ext>
              </a:extLst>
            </p:cNvPr>
            <p:cNvSpPr/>
            <p:nvPr/>
          </p:nvSpPr>
          <p:spPr>
            <a:xfrm flipH="1">
              <a:off x="1018796" y="1260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C20A7363-6179-7C60-3922-AF79474AA937}"/>
              </a:ext>
            </a:extLst>
          </p:cNvPr>
          <p:cNvGrpSpPr/>
          <p:nvPr/>
        </p:nvGrpSpPr>
        <p:grpSpPr>
          <a:xfrm>
            <a:off x="109149" y="5383638"/>
            <a:ext cx="1867650" cy="1007968"/>
            <a:chOff x="37907" y="961787"/>
            <a:chExt cx="1867650" cy="1007968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2CC32A5-B5F8-5F06-783F-D02BB51C7AAD}"/>
                </a:ext>
              </a:extLst>
            </p:cNvPr>
            <p:cNvSpPr txBox="1"/>
            <p:nvPr/>
          </p:nvSpPr>
          <p:spPr>
            <a:xfrm flipH="1">
              <a:off x="37907" y="961787"/>
              <a:ext cx="1739948" cy="1007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Er wordt aandacht besteed aan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voor mij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belangrijke momenten</a:t>
              </a: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370B58C-A9DC-104D-D4DB-8185F43B5C6F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BC863F7F-34A9-E588-7D30-56BED65F7571}"/>
                </a:ext>
              </a:extLst>
            </p:cNvPr>
            <p:cNvSpPr/>
            <p:nvPr/>
          </p:nvSpPr>
          <p:spPr>
            <a:xfrm flipH="1">
              <a:off x="1018796" y="1293388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58" name="TextBox 57">
            <a:extLst>
              <a:ext uri="{FF2B5EF4-FFF2-40B4-BE49-F238E27FC236}">
                <a16:creationId xmlns:a16="http://schemas.microsoft.com/office/drawing/2014/main" id="{2FB9749F-4DA1-A2CE-92B2-BB534D6F4192}"/>
              </a:ext>
            </a:extLst>
          </p:cNvPr>
          <p:cNvSpPr txBox="1"/>
          <p:nvPr/>
        </p:nvSpPr>
        <p:spPr>
          <a:xfrm>
            <a:off x="2718405" y="7477437"/>
            <a:ext cx="4017173" cy="446276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L&amp;D bijdrage leveren aan kwartaalmeetings, nieuwsbrieven en intranet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D50A532-0F44-DA1C-A5B0-B2B533A1EBFA}"/>
              </a:ext>
            </a:extLst>
          </p:cNvPr>
          <p:cNvGrpSpPr/>
          <p:nvPr/>
        </p:nvGrpSpPr>
        <p:grpSpPr>
          <a:xfrm>
            <a:off x="266700" y="7477437"/>
            <a:ext cx="2129076" cy="824841"/>
            <a:chOff x="-223519" y="1150968"/>
            <a:chExt cx="2129076" cy="824841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B174356-12AF-8B4A-7AFE-DEC5A77AAA67}"/>
                </a:ext>
              </a:extLst>
            </p:cNvPr>
            <p:cNvSpPr txBox="1"/>
            <p:nvPr/>
          </p:nvSpPr>
          <p:spPr>
            <a:xfrm flipH="1">
              <a:off x="-223519" y="1150968"/>
              <a:ext cx="1575068" cy="824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blijf op de hoogte van de (strategische) ontwikkelingen</a:t>
              </a: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7177577D-B4DF-18F4-D254-21129782F881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ED9C8648-82C5-DDB4-A3BD-C81A096BFEFA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8" name="TextBox 67">
            <a:extLst>
              <a:ext uri="{FF2B5EF4-FFF2-40B4-BE49-F238E27FC236}">
                <a16:creationId xmlns:a16="http://schemas.microsoft.com/office/drawing/2014/main" id="{29AEA298-05A5-4A54-8D06-31F9025FCE29}"/>
              </a:ext>
            </a:extLst>
          </p:cNvPr>
          <p:cNvSpPr txBox="1"/>
          <p:nvPr/>
        </p:nvSpPr>
        <p:spPr>
          <a:xfrm>
            <a:off x="2718405" y="8399028"/>
            <a:ext cx="4017173" cy="977191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Leeraanbod rondom vitaliteit, duurzame inzetbaarheid en preventie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Bijdragen aan organisatie van vitaliteitschallenges of evenementen 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Vitaliteitcoaching aanbieden</a:t>
            </a: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2FC75CF7-DB57-D033-663D-B5E49093CCE1}"/>
              </a:ext>
            </a:extLst>
          </p:cNvPr>
          <p:cNvGrpSpPr/>
          <p:nvPr/>
        </p:nvGrpSpPr>
        <p:grpSpPr>
          <a:xfrm>
            <a:off x="518170" y="8465022"/>
            <a:ext cx="1905559" cy="590857"/>
            <a:chOff x="-2" y="1150968"/>
            <a:chExt cx="1905559" cy="590857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9C27F1F4-36BF-5E05-7FF3-81D876077FDB}"/>
                </a:ext>
              </a:extLst>
            </p:cNvPr>
            <p:cNvSpPr txBox="1"/>
            <p:nvPr/>
          </p:nvSpPr>
          <p:spPr>
            <a:xfrm flipH="1">
              <a:off x="-2" y="1150968"/>
              <a:ext cx="1133558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ben ziek of afwezig</a:t>
              </a: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4C75EDF-2CE3-589A-B9BB-7E0FADA7FBFE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78831A7-BFEE-134B-EB3D-EEB172763B13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73" name="TextBox 72">
            <a:extLst>
              <a:ext uri="{FF2B5EF4-FFF2-40B4-BE49-F238E27FC236}">
                <a16:creationId xmlns:a16="http://schemas.microsoft.com/office/drawing/2014/main" id="{AAA4433A-4C81-14F5-4878-BC6771CC195A}"/>
              </a:ext>
            </a:extLst>
          </p:cNvPr>
          <p:cNvSpPr txBox="1"/>
          <p:nvPr/>
        </p:nvSpPr>
        <p:spPr>
          <a:xfrm>
            <a:off x="2718405" y="4125592"/>
            <a:ext cx="4017173" cy="623248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Leeraanbod rondom financiële gezondheid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Flexibel in te zetten ontwikkel- en vitaliteitsbudget introduceren </a:t>
            </a:r>
          </a:p>
        </p:txBody>
      </p:sp>
      <p:sp>
        <p:nvSpPr>
          <p:cNvPr id="74" name="Star: 5 Points 73">
            <a:extLst>
              <a:ext uri="{FF2B5EF4-FFF2-40B4-BE49-F238E27FC236}">
                <a16:creationId xmlns:a16="http://schemas.microsoft.com/office/drawing/2014/main" id="{DA42E3D9-03B4-1AEE-DFB1-631AE5C43204}"/>
              </a:ext>
            </a:extLst>
          </p:cNvPr>
          <p:cNvSpPr/>
          <p:nvPr/>
        </p:nvSpPr>
        <p:spPr>
          <a:xfrm>
            <a:off x="2750423" y="119227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Star: 5 Points 74">
            <a:extLst>
              <a:ext uri="{FF2B5EF4-FFF2-40B4-BE49-F238E27FC236}">
                <a16:creationId xmlns:a16="http://schemas.microsoft.com/office/drawing/2014/main" id="{F9BF0F2D-429C-9E99-DB1B-8FAE21331D5C}"/>
              </a:ext>
            </a:extLst>
          </p:cNvPr>
          <p:cNvSpPr/>
          <p:nvPr/>
        </p:nvSpPr>
        <p:spPr>
          <a:xfrm>
            <a:off x="2750423" y="4341054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0D8F02-DBA4-A1A3-D8D2-87C0060A0588}"/>
              </a:ext>
            </a:extLst>
          </p:cNvPr>
          <p:cNvSpPr txBox="1"/>
          <p:nvPr/>
        </p:nvSpPr>
        <p:spPr>
          <a:xfrm>
            <a:off x="2638916" y="738903"/>
            <a:ext cx="142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L&amp;D bijdrage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BCF5B2F5-AFA0-D6B4-0AD6-C2AE35D5B0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12076" y="1024428"/>
            <a:ext cx="432000" cy="432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57B7A593-9529-00E5-4183-8CB1208BA5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1441" y="2246803"/>
            <a:ext cx="432000" cy="4320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2D10DF69-D65F-80E9-BCBC-AA158C61FA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279690" y="2906345"/>
            <a:ext cx="432000" cy="432000"/>
          </a:xfrm>
          <a:prstGeom prst="rect">
            <a:avLst/>
          </a:prstGeom>
        </p:spPr>
      </p:pic>
      <p:pic>
        <p:nvPicPr>
          <p:cNvPr id="64" name="Graphic 63">
            <a:extLst>
              <a:ext uri="{FF2B5EF4-FFF2-40B4-BE49-F238E27FC236}">
                <a16:creationId xmlns:a16="http://schemas.microsoft.com/office/drawing/2014/main" id="{EED50F77-CBED-AB34-13A0-8AEEB9D2E7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74968" y="3896386"/>
            <a:ext cx="432000" cy="43200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8EA6EE60-FD97-31E7-A281-474021B8F2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65392" y="4671268"/>
            <a:ext cx="432000" cy="432000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BD7593D3-DD19-C41A-9E5F-C9BE9B00B95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0887" y="5737397"/>
            <a:ext cx="504000" cy="50400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5271C681-E879-D3A5-4B7C-0BBD62C972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203604" y="6676745"/>
            <a:ext cx="468000" cy="4680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4E0FC1A2-3E9F-1292-93A5-48BEAB17D8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48777" y="7574573"/>
            <a:ext cx="454319" cy="454319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4B4E8BED-E6FF-E695-488E-37E8618017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88776" y="8608937"/>
            <a:ext cx="468000" cy="468000"/>
          </a:xfrm>
          <a:prstGeom prst="rect">
            <a:avLst/>
          </a:prstGeom>
        </p:spPr>
      </p:pic>
      <p:sp>
        <p:nvSpPr>
          <p:cNvPr id="3" name="TextBox 79">
            <a:extLst>
              <a:ext uri="{FF2B5EF4-FFF2-40B4-BE49-F238E27FC236}">
                <a16:creationId xmlns:a16="http://schemas.microsoft.com/office/drawing/2014/main" id="{500E0F4C-61EA-DBF8-4696-522BBABC2F70}"/>
              </a:ext>
            </a:extLst>
          </p:cNvPr>
          <p:cNvSpPr txBox="1"/>
          <p:nvPr/>
        </p:nvSpPr>
        <p:spPr>
          <a:xfrm>
            <a:off x="2735460" y="5804083"/>
            <a:ext cx="4017173" cy="276999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Kaartje sturen vanuit L&amp;D na afronden opleiding</a:t>
            </a:r>
          </a:p>
        </p:txBody>
      </p:sp>
      <p:sp>
        <p:nvSpPr>
          <p:cNvPr id="15" name="Star: 5 Points 80">
            <a:extLst>
              <a:ext uri="{FF2B5EF4-FFF2-40B4-BE49-F238E27FC236}">
                <a16:creationId xmlns:a16="http://schemas.microsoft.com/office/drawing/2014/main" id="{B190C94E-8F3D-EA07-E5FD-C8A7AF842EC3}"/>
              </a:ext>
            </a:extLst>
          </p:cNvPr>
          <p:cNvSpPr/>
          <p:nvPr/>
        </p:nvSpPr>
        <p:spPr>
          <a:xfrm>
            <a:off x="2745661" y="5813060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709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1718B70E-CBBC-D52D-57E8-D1ECC82A738E}"/>
              </a:ext>
            </a:extLst>
          </p:cNvPr>
          <p:cNvGrpSpPr/>
          <p:nvPr/>
        </p:nvGrpSpPr>
        <p:grpSpPr>
          <a:xfrm>
            <a:off x="1950525" y="542926"/>
            <a:ext cx="502644" cy="9395528"/>
            <a:chOff x="1950525" y="792518"/>
            <a:chExt cx="502644" cy="9145935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9541B2D2-3A10-086C-635E-037DF93561C8}"/>
                </a:ext>
              </a:extLst>
            </p:cNvPr>
            <p:cNvSpPr/>
            <p:nvPr/>
          </p:nvSpPr>
          <p:spPr>
            <a:xfrm rot="16200000">
              <a:off x="-2364928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81000"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 dirty="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D0C66BF-D7EE-D608-7F0E-48E486821AD1}"/>
                </a:ext>
              </a:extLst>
            </p:cNvPr>
            <p:cNvSpPr/>
            <p:nvPr/>
          </p:nvSpPr>
          <p:spPr>
            <a:xfrm rot="16200000">
              <a:off x="-2377313" y="5120356"/>
              <a:ext cx="9145935" cy="490259"/>
            </a:xfrm>
            <a:custGeom>
              <a:avLst/>
              <a:gdLst>
                <a:gd name="csX0" fmla="*/ 0 w 12260425"/>
                <a:gd name="csY0" fmla="*/ 1128376 h 1208798"/>
                <a:gd name="csX1" fmla="*/ 2774302 w 12260425"/>
                <a:gd name="csY1" fmla="*/ 1109715 h 1208798"/>
                <a:gd name="csX2" fmla="*/ 4180114 w 12260425"/>
                <a:gd name="csY2" fmla="*/ 145552 h 1208798"/>
                <a:gd name="csX3" fmla="*/ 5735216 w 12260425"/>
                <a:gd name="csY3" fmla="*/ 170434 h 1208798"/>
                <a:gd name="csX4" fmla="*/ 6836229 w 12260425"/>
                <a:gd name="csY4" fmla="*/ 668066 h 1208798"/>
                <a:gd name="csX5" fmla="*/ 8086531 w 12260425"/>
                <a:gd name="csY5" fmla="*/ 692948 h 1208798"/>
                <a:gd name="csX6" fmla="*/ 9044474 w 12260425"/>
                <a:gd name="csY6" fmla="*/ 325944 h 1208798"/>
                <a:gd name="csX7" fmla="*/ 10512490 w 12260425"/>
                <a:gd name="csY7" fmla="*/ 2483 h 1208798"/>
                <a:gd name="csX8" fmla="*/ 11607282 w 12260425"/>
                <a:gd name="csY8" fmla="*/ 189095 h 1208798"/>
                <a:gd name="csX9" fmla="*/ 12123576 w 12260425"/>
                <a:gd name="csY9" fmla="*/ 419250 h 1208798"/>
                <a:gd name="csX10" fmla="*/ 12260425 w 12260425"/>
                <a:gd name="csY10" fmla="*/ 462793 h 1208798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</a:cxnLst>
              <a:rect l="l" t="t" r="r" b="b"/>
              <a:pathLst>
                <a:path w="12260425" h="1208798">
                  <a:moveTo>
                    <a:pt x="0" y="1128376"/>
                  </a:moveTo>
                  <a:cubicBezTo>
                    <a:pt x="1038808" y="1200947"/>
                    <a:pt x="2077616" y="1273519"/>
                    <a:pt x="2774302" y="1109715"/>
                  </a:cubicBezTo>
                  <a:cubicBezTo>
                    <a:pt x="3470988" y="945911"/>
                    <a:pt x="3686628" y="302099"/>
                    <a:pt x="4180114" y="145552"/>
                  </a:cubicBezTo>
                  <a:cubicBezTo>
                    <a:pt x="4673600" y="-10995"/>
                    <a:pt x="5292530" y="83348"/>
                    <a:pt x="5735216" y="170434"/>
                  </a:cubicBezTo>
                  <a:cubicBezTo>
                    <a:pt x="6177902" y="257520"/>
                    <a:pt x="6444343" y="580980"/>
                    <a:pt x="6836229" y="668066"/>
                  </a:cubicBezTo>
                  <a:cubicBezTo>
                    <a:pt x="7228115" y="755152"/>
                    <a:pt x="7718490" y="749968"/>
                    <a:pt x="8086531" y="692948"/>
                  </a:cubicBezTo>
                  <a:cubicBezTo>
                    <a:pt x="8454572" y="635928"/>
                    <a:pt x="8640148" y="441021"/>
                    <a:pt x="9044474" y="325944"/>
                  </a:cubicBezTo>
                  <a:cubicBezTo>
                    <a:pt x="9448800" y="210867"/>
                    <a:pt x="10085355" y="25291"/>
                    <a:pt x="10512490" y="2483"/>
                  </a:cubicBezTo>
                  <a:cubicBezTo>
                    <a:pt x="10939625" y="-20325"/>
                    <a:pt x="11338768" y="119634"/>
                    <a:pt x="11607282" y="189095"/>
                  </a:cubicBezTo>
                  <a:cubicBezTo>
                    <a:pt x="11875796" y="258556"/>
                    <a:pt x="12014719" y="373634"/>
                    <a:pt x="12123576" y="419250"/>
                  </a:cubicBezTo>
                  <a:cubicBezTo>
                    <a:pt x="12232433" y="464866"/>
                    <a:pt x="12246429" y="463829"/>
                    <a:pt x="12260425" y="462793"/>
                  </a:cubicBezTo>
                </a:path>
              </a:pathLst>
            </a:custGeom>
            <a:noFill/>
            <a:ln w="31750"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13"/>
            </a:p>
          </p:txBody>
        </p:sp>
      </p:grpSp>
      <p:sp>
        <p:nvSpPr>
          <p:cNvPr id="4" name="Rectangle 3">
            <a:extLst>
              <a:ext uri="{FF2B5EF4-FFF2-40B4-BE49-F238E27FC236}">
                <a16:creationId xmlns:a16="http://schemas.microsoft.com/office/drawing/2014/main" id="{FE0543D8-4504-86B5-6689-E4EFD79E863A}"/>
              </a:ext>
            </a:extLst>
          </p:cNvPr>
          <p:cNvSpPr/>
          <p:nvPr/>
        </p:nvSpPr>
        <p:spPr>
          <a:xfrm>
            <a:off x="0" y="297024"/>
            <a:ext cx="6858000" cy="3542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dirty="0"/>
              <a:t>Ik ontwikkel mezelf</a:t>
            </a: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A367D12E-537F-9078-495F-795194041824}"/>
              </a:ext>
            </a:extLst>
          </p:cNvPr>
          <p:cNvSpPr/>
          <p:nvPr/>
        </p:nvSpPr>
        <p:spPr>
          <a:xfrm>
            <a:off x="224985" y="-92383"/>
            <a:ext cx="754793" cy="1112293"/>
          </a:xfrm>
          <a:custGeom>
            <a:avLst/>
            <a:gdLst>
              <a:gd name="csX0" fmla="*/ 125610 w 1164451"/>
              <a:gd name="csY0" fmla="*/ 154143 h 1715981"/>
              <a:gd name="csX1" fmla="*/ 1124231 w 1164451"/>
              <a:gd name="csY1" fmla="*/ 190238 h 1715981"/>
              <a:gd name="csX2" fmla="*/ 883599 w 1164451"/>
              <a:gd name="csY2" fmla="*/ 1561838 h 1715981"/>
              <a:gd name="csX3" fmla="*/ 101547 w 1164451"/>
              <a:gd name="csY3" fmla="*/ 1525743 h 1715981"/>
              <a:gd name="csX4" fmla="*/ 125610 w 1164451"/>
              <a:gd name="csY4" fmla="*/ 154143 h 171598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1164451" h="1715981">
                <a:moveTo>
                  <a:pt x="125610" y="154143"/>
                </a:moveTo>
                <a:cubicBezTo>
                  <a:pt x="296057" y="-68441"/>
                  <a:pt x="997900" y="-44378"/>
                  <a:pt x="1124231" y="190238"/>
                </a:cubicBezTo>
                <a:cubicBezTo>
                  <a:pt x="1250563" y="424854"/>
                  <a:pt x="1054046" y="1339254"/>
                  <a:pt x="883599" y="1561838"/>
                </a:cubicBezTo>
                <a:cubicBezTo>
                  <a:pt x="713152" y="1784422"/>
                  <a:pt x="233894" y="1760359"/>
                  <a:pt x="101547" y="1525743"/>
                </a:cubicBezTo>
                <a:cubicBezTo>
                  <a:pt x="-30800" y="1291127"/>
                  <a:pt x="-44837" y="376727"/>
                  <a:pt x="125610" y="154143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9E69AA9-A47F-6394-4438-DD2BAE8A40FE}"/>
              </a:ext>
            </a:extLst>
          </p:cNvPr>
          <p:cNvSpPr txBox="1"/>
          <p:nvPr/>
        </p:nvSpPr>
        <p:spPr>
          <a:xfrm>
            <a:off x="2718405" y="985376"/>
            <a:ext cx="4017173" cy="2392963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Leidinggevenden op de hoogte brengen en houden van L&amp;D visie, beleid en aanbod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Leidinggevenden trainen op voeren van goede gesprek en persoonlijke aandacht geven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Tijd en prioriteit creëren bij leidinggevenden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Ontwikkelgesprekken ondersteunen (d.m.v. aanwezigheid of gesprekshandleidingen)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Behoeften ophalen vanuit terugkoppeling ontwikkelgesprekken om daarmee aanbod uit te breiden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Rapportages maken voor leidinggevenden op team- en medewerkersniveau als input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Leer- en ontwikkelbehoefteanalyse aanbieden om inzicht te krijgen in eigen talenten, mogelijkheden en ambities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7BC7A6BB-AF2B-4F53-6CED-3846625592A9}"/>
              </a:ext>
            </a:extLst>
          </p:cNvPr>
          <p:cNvGrpSpPr/>
          <p:nvPr/>
        </p:nvGrpSpPr>
        <p:grpSpPr>
          <a:xfrm>
            <a:off x="47622" y="993358"/>
            <a:ext cx="1913724" cy="1050600"/>
            <a:chOff x="-44970" y="1201825"/>
            <a:chExt cx="1913724" cy="1050600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F737F40-7C0F-574E-829D-81523C9CC071}"/>
                </a:ext>
              </a:extLst>
            </p:cNvPr>
            <p:cNvSpPr txBox="1"/>
            <p:nvPr/>
          </p:nvSpPr>
          <p:spPr>
            <a:xfrm flipH="1">
              <a:off x="-44970" y="1244457"/>
              <a:ext cx="1852732" cy="100796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bespreek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mijn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ontwikkeling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met mijn leidinggevende en HR</a:t>
              </a: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58AEC13D-755E-DFF5-9773-E11A10BA6BAA}"/>
                </a:ext>
              </a:extLst>
            </p:cNvPr>
            <p:cNvSpPr/>
            <p:nvPr/>
          </p:nvSpPr>
          <p:spPr>
            <a:xfrm flipH="1">
              <a:off x="1358981" y="1374208"/>
              <a:ext cx="509773" cy="205136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D89D0A7E-04CC-0236-B248-29682EB0F22A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1" name="Tekstvak 15">
            <a:extLst>
              <a:ext uri="{FF2B5EF4-FFF2-40B4-BE49-F238E27FC236}">
                <a16:creationId xmlns:a16="http://schemas.microsoft.com/office/drawing/2014/main" id="{8C7D2E1D-F114-DE30-F17C-26F45494F36B}"/>
              </a:ext>
            </a:extLst>
          </p:cNvPr>
          <p:cNvSpPr txBox="1"/>
          <p:nvPr/>
        </p:nvSpPr>
        <p:spPr>
          <a:xfrm>
            <a:off x="0" y="9663269"/>
            <a:ext cx="4652466" cy="249299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 anchor="ctr">
            <a:noAutofit/>
          </a:bodyPr>
          <a:lstStyle>
            <a:defPPr>
              <a:defRPr lang="en-US"/>
            </a:defPPr>
            <a:lvl1pPr indent="0" algn="ctr" defTabSz="685983">
              <a:lnSpc>
                <a:spcPct val="85000"/>
              </a:lnSpc>
              <a:spcBef>
                <a:spcPts val="100"/>
              </a:spcBef>
              <a:buClr>
                <a:srgbClr val="1F94D1"/>
              </a:buClr>
              <a:buFont typeface="Arial"/>
              <a:buNone/>
              <a:defRPr sz="1200">
                <a:solidFill>
                  <a:srgbClr val="8098AA"/>
                </a:solidFill>
                <a:cs typeface="Arial" panose="020B0604020202020204" pitchFamily="34" charset="0"/>
              </a:defRPr>
            </a:lvl1pPr>
            <a:lvl2pPr marL="292100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Arial" panose="020B0604020202020204" pitchFamily="34" charset="0"/>
              <a:buChar char="–"/>
              <a:tabLst/>
              <a:defRPr>
                <a:solidFill>
                  <a:srgbClr val="00467B"/>
                </a:solidFill>
              </a:defRPr>
            </a:lvl2pPr>
            <a:lvl3pPr marL="460375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60000"/>
              <a:buFont typeface="Arial" panose="020B0604020202020204" pitchFamily="34" charset="0"/>
              <a:buChar char="►"/>
              <a:tabLst/>
              <a:defRPr sz="1500">
                <a:solidFill>
                  <a:srgbClr val="00467B"/>
                </a:solidFill>
              </a:defRPr>
            </a:lvl3pPr>
            <a:lvl4pPr marL="573088" indent="-112713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Font typeface="Wingdings" panose="05000000000000000000" pitchFamily="2" charset="2"/>
              <a:buChar char="§"/>
              <a:tabLst/>
              <a:defRPr sz="1350">
                <a:solidFill>
                  <a:srgbClr val="00467B"/>
                </a:solidFill>
              </a:defRPr>
            </a:lvl4pPr>
            <a:lvl5pPr marL="695325" indent="-122238" defTabSz="685983">
              <a:lnSpc>
                <a:spcPct val="90000"/>
              </a:lnSpc>
              <a:spcBef>
                <a:spcPts val="375"/>
              </a:spcBef>
              <a:buClr>
                <a:srgbClr val="1F94D1"/>
              </a:buClr>
              <a:buSzPct val="80000"/>
              <a:buFont typeface="Courier New" panose="02070309020205020404" pitchFamily="49" charset="0"/>
              <a:buChar char="o"/>
              <a:tabLst/>
              <a:defRPr sz="1350">
                <a:solidFill>
                  <a:srgbClr val="00467B"/>
                </a:solidFill>
              </a:defRPr>
            </a:lvl5pPr>
            <a:lvl6pPr marL="1886453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6pPr>
            <a:lvl7pPr marL="2229444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7pPr>
            <a:lvl8pPr marL="2572436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8pPr>
            <a:lvl9pPr marL="2915427" indent="-171496" defTabSz="685983">
              <a:lnSpc>
                <a:spcPct val="90000"/>
              </a:lnSpc>
              <a:spcBef>
                <a:spcPts val="375"/>
              </a:spcBef>
              <a:buFont typeface="Arial"/>
              <a:buChar char="•"/>
              <a:defRPr sz="1350"/>
            </a:lvl9pPr>
          </a:lstStyle>
          <a:p>
            <a:pPr algn="l"/>
            <a:r>
              <a:rPr lang="nl-NL" sz="850" dirty="0"/>
              <a:t>Samengesteld o.b.v. input van 120 deelnemers tijdens L&amp;D Move break-out 4 juni 2026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153741-AEED-7E21-E5D8-8823695FC2B3}"/>
              </a:ext>
            </a:extLst>
          </p:cNvPr>
          <p:cNvSpPr txBox="1"/>
          <p:nvPr/>
        </p:nvSpPr>
        <p:spPr>
          <a:xfrm>
            <a:off x="2718405" y="3456199"/>
            <a:ext cx="4017173" cy="26930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AI agent bouwen om doelstellingen helder te krijgen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A446F03-5E01-14EE-B5F9-5086A94D79EE}"/>
              </a:ext>
            </a:extLst>
          </p:cNvPr>
          <p:cNvGrpSpPr/>
          <p:nvPr/>
        </p:nvGrpSpPr>
        <p:grpSpPr>
          <a:xfrm>
            <a:off x="58833" y="3112252"/>
            <a:ext cx="2149206" cy="540000"/>
            <a:chOff x="-243649" y="1201825"/>
            <a:chExt cx="2149206" cy="540000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26769729-8C36-1A82-D07E-3DD52F0F22AF}"/>
                </a:ext>
              </a:extLst>
            </p:cNvPr>
            <p:cNvSpPr txBox="1"/>
            <p:nvPr/>
          </p:nvSpPr>
          <p:spPr>
            <a:xfrm flipH="1">
              <a:off x="-243649" y="1245366"/>
              <a:ext cx="1337395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formuleer en bereik doelen</a:t>
              </a:r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BB14E316-B505-83FF-7478-00698326B268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BE33A561-9CE4-E68E-5D5C-7E813216F58B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403BEF21-8200-D2B1-DFF3-4253D1E1250B}"/>
              </a:ext>
            </a:extLst>
          </p:cNvPr>
          <p:cNvSpPr txBox="1"/>
          <p:nvPr/>
        </p:nvSpPr>
        <p:spPr>
          <a:xfrm>
            <a:off x="2718405" y="3778631"/>
            <a:ext cx="4017173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Richtlijnen opstellen voor leidinggevende en medewerker voor performancegesprek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Beoordelingsformulier uitleggen aan leidinggevende en medewerker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Template of AI agent voor POP ontwikkelen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360 graden feedback introduceren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D48640E4-9916-42BF-5C32-49208670888F}"/>
              </a:ext>
            </a:extLst>
          </p:cNvPr>
          <p:cNvGrpSpPr/>
          <p:nvPr/>
        </p:nvGrpSpPr>
        <p:grpSpPr>
          <a:xfrm>
            <a:off x="9806" y="3840684"/>
            <a:ext cx="2214137" cy="824841"/>
            <a:chOff x="-308580" y="1150968"/>
            <a:chExt cx="2214137" cy="824841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6CEEBF80-2211-0452-47B3-A1F9E9878CC0}"/>
                </a:ext>
              </a:extLst>
            </p:cNvPr>
            <p:cNvSpPr txBox="1"/>
            <p:nvPr/>
          </p:nvSpPr>
          <p:spPr>
            <a:xfrm flipH="1">
              <a:off x="-308580" y="1150968"/>
              <a:ext cx="1578316" cy="8248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word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beoordeeld door mijn leidinggevende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30C1D84A-2C42-B328-D744-AF5620AC4AC0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87FDD85-372E-C66F-8AB2-92B8DBE1B1D7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3A7A8307-12D5-4F9A-DD6E-72E2A90B55A0}"/>
              </a:ext>
            </a:extLst>
          </p:cNvPr>
          <p:cNvSpPr txBox="1"/>
          <p:nvPr/>
        </p:nvSpPr>
        <p:spPr>
          <a:xfrm>
            <a:off x="2718405" y="4996088"/>
            <a:ext cx="4017173" cy="2039020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Organisatiedoelen identificeren en aanbod daarop laten aansluiten (bijv. </a:t>
            </a:r>
            <a:r>
              <a:rPr lang="nl-NL" sz="105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upskilling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, AI geletterdheid,…)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Leercultuur aanjagen: medewerkers bewust maken van en activeren op leer- en ontwikkelaanbod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Informeren over procedure voor opleidingsaanvragen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Gamification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inzetten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Leveranciers managen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Realtime persoonlijk aanbod o.b.v. leerbehoefte bieden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Leren in </a:t>
            </a:r>
            <a:r>
              <a:rPr lang="nl-NL" sz="105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communities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organiseren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</a:rPr>
              <a:t>: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Eigen leer- en ontwikkelbudget faciliteren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5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nl-NL" sz="10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Beloning/shop om leren te activeren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9CF7FCE-A503-C9C0-BBC3-76D510F2B148}"/>
              </a:ext>
            </a:extLst>
          </p:cNvPr>
          <p:cNvGrpSpPr/>
          <p:nvPr/>
        </p:nvGrpSpPr>
        <p:grpSpPr>
          <a:xfrm>
            <a:off x="-17626" y="5085177"/>
            <a:ext cx="2041284" cy="641714"/>
            <a:chOff x="-135727" y="1150968"/>
            <a:chExt cx="2041284" cy="641714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43E23C3-019E-53F4-DB3A-8CC54B5307C0}"/>
                </a:ext>
              </a:extLst>
            </p:cNvPr>
            <p:cNvSpPr txBox="1"/>
            <p:nvPr/>
          </p:nvSpPr>
          <p:spPr>
            <a:xfrm flipH="1">
              <a:off x="-135727" y="1150968"/>
              <a:ext cx="1269283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volg  trainingen en opleidingen</a:t>
              </a: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D8ED35B3-1FC3-0C80-6BFD-BC5A7E67A2CF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7378B211-0024-2552-625E-8BD6DBB509A5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70D3DEEB-7255-D7BC-EAC3-014EF4F11C17}"/>
              </a:ext>
            </a:extLst>
          </p:cNvPr>
          <p:cNvSpPr txBox="1"/>
          <p:nvPr/>
        </p:nvSpPr>
        <p:spPr>
          <a:xfrm>
            <a:off x="2718405" y="7080716"/>
            <a:ext cx="4017173" cy="26930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15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Salarisverhoging en bonusstructuur uitleggen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B5DA88C-17BF-E96A-4849-9772C06EEC31}"/>
              </a:ext>
            </a:extLst>
          </p:cNvPr>
          <p:cNvGrpSpPr/>
          <p:nvPr/>
        </p:nvGrpSpPr>
        <p:grpSpPr>
          <a:xfrm>
            <a:off x="47622" y="6781904"/>
            <a:ext cx="2174261" cy="641714"/>
            <a:chOff x="-268704" y="1150968"/>
            <a:chExt cx="2174261" cy="641714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173852F-36C6-577A-7656-CA41265A93DA}"/>
                </a:ext>
              </a:extLst>
            </p:cNvPr>
            <p:cNvSpPr txBox="1"/>
            <p:nvPr/>
          </p:nvSpPr>
          <p:spPr>
            <a:xfrm flipH="1">
              <a:off x="-268704" y="1150968"/>
              <a:ext cx="1402259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1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krijg een salarisverhoging of bonus</a:t>
              </a: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5A5043E6-A94A-7151-1723-5EAC828E2D01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089601EF-48F0-5016-94E2-8CDB07AD2C8A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40C4609E-A93F-9C95-A1B2-FBF9DE04CC95}"/>
              </a:ext>
            </a:extLst>
          </p:cNvPr>
          <p:cNvGrpSpPr/>
          <p:nvPr/>
        </p:nvGrpSpPr>
        <p:grpSpPr>
          <a:xfrm>
            <a:off x="122420" y="7407753"/>
            <a:ext cx="2255385" cy="541743"/>
            <a:chOff x="-349828" y="1201825"/>
            <a:chExt cx="2255385" cy="54174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80877D3-8F13-4EBF-54D0-453E2B037900}"/>
                </a:ext>
              </a:extLst>
            </p:cNvPr>
            <p:cNvSpPr txBox="1"/>
            <p:nvPr/>
          </p:nvSpPr>
          <p:spPr>
            <a:xfrm flipH="1">
              <a:off x="-349828" y="1284981"/>
              <a:ext cx="1443573" cy="4585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Mijn contract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wordt verlengd</a:t>
              </a:r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D1A9D55-173D-136D-8B79-AE16BF7CC0B9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182F3FB-F71E-698B-9AAF-3A69D1ECBE92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F54EE124-7302-F6E8-FF68-904374587784}"/>
              </a:ext>
            </a:extLst>
          </p:cNvPr>
          <p:cNvSpPr txBox="1"/>
          <p:nvPr/>
        </p:nvSpPr>
        <p:spPr>
          <a:xfrm>
            <a:off x="2718405" y="8055613"/>
            <a:ext cx="4017173" cy="1154162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b="1" dirty="0">
                <a:solidFill>
                  <a:schemeClr val="accent2"/>
                </a:solidFill>
                <a:latin typeface="+mj-lt"/>
              </a:rPr>
              <a:t>WOW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: Persoonlijke (‘op maat’) leer- en ontwikkelpaden bieden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Loopbaankompas: loopbaanpaden en doorgroeimogelijkheden inzichtelijk maken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Talentmanagement en </a:t>
            </a:r>
            <a:r>
              <a:rPr lang="nl-NL" sz="10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succession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planning ondersteunen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(</a:t>
            </a:r>
            <a:r>
              <a:rPr lang="nl-NL" sz="10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Self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)assessments en skills matrices inzetten</a:t>
            </a:r>
          </a:p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1000" dirty="0" err="1">
                <a:solidFill>
                  <a:schemeClr val="tx2">
                    <a:lumMod val="50000"/>
                  </a:schemeClr>
                </a:solidFill>
                <a:latin typeface="+mj-lt"/>
              </a:rPr>
              <a:t>Jobcrafting</a:t>
            </a:r>
            <a:r>
              <a:rPr lang="nl-NL" sz="10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 ondersteunen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BEE6B75B-2183-1592-20D9-21459ADA44C3}"/>
              </a:ext>
            </a:extLst>
          </p:cNvPr>
          <p:cNvGrpSpPr/>
          <p:nvPr/>
        </p:nvGrpSpPr>
        <p:grpSpPr>
          <a:xfrm>
            <a:off x="129042" y="8016562"/>
            <a:ext cx="2289314" cy="675793"/>
            <a:chOff x="-383757" y="1201825"/>
            <a:chExt cx="2289314" cy="675793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B115D219-F902-95DD-65FF-C9891CA5ECBE}"/>
                </a:ext>
              </a:extLst>
            </p:cNvPr>
            <p:cNvSpPr txBox="1"/>
            <p:nvPr/>
          </p:nvSpPr>
          <p:spPr>
            <a:xfrm flipH="1">
              <a:off x="-383757" y="1235904"/>
              <a:ext cx="1468934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groei door </a:t>
              </a:r>
            </a:p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naar een nieuwe functie</a:t>
              </a:r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E68F5328-7FCF-F9B8-FDD2-62AD2FE7FFBD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55CFA590-5089-AEC0-E84B-27DE06242C4C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8E52E09-E6B8-F415-3A95-03B430619886}"/>
              </a:ext>
            </a:extLst>
          </p:cNvPr>
          <p:cNvGrpSpPr/>
          <p:nvPr/>
        </p:nvGrpSpPr>
        <p:grpSpPr>
          <a:xfrm>
            <a:off x="262547" y="130245"/>
            <a:ext cx="648385" cy="540720"/>
            <a:chOff x="1942946" y="2955199"/>
            <a:chExt cx="282839" cy="235873"/>
          </a:xfrm>
          <a:solidFill>
            <a:schemeClr val="accent2"/>
          </a:solidFill>
        </p:grpSpPr>
        <p:grpSp>
          <p:nvGrpSpPr>
            <p:cNvPr id="53" name="Group 595">
              <a:extLst>
                <a:ext uri="{FF2B5EF4-FFF2-40B4-BE49-F238E27FC236}">
                  <a16:creationId xmlns:a16="http://schemas.microsoft.com/office/drawing/2014/main" id="{4C9646AC-41E0-1F0D-0A99-1135963E0B48}"/>
                </a:ext>
              </a:extLst>
            </p:cNvPr>
            <p:cNvGrpSpPr/>
            <p:nvPr/>
          </p:nvGrpSpPr>
          <p:grpSpPr>
            <a:xfrm>
              <a:off x="2052575" y="3002259"/>
              <a:ext cx="173210" cy="178496"/>
              <a:chOff x="6376813" y="95334"/>
              <a:chExt cx="3667135" cy="3720666"/>
            </a:xfrm>
            <a:grpFill/>
          </p:grpSpPr>
          <p:sp>
            <p:nvSpPr>
              <p:cNvPr id="55" name="Freeform: Shape 588">
                <a:extLst>
                  <a:ext uri="{FF2B5EF4-FFF2-40B4-BE49-F238E27FC236}">
                    <a16:creationId xmlns:a16="http://schemas.microsoft.com/office/drawing/2014/main" id="{618CC775-98E0-CE7B-50AF-3EC54920943A}"/>
                  </a:ext>
                </a:extLst>
              </p:cNvPr>
              <p:cNvSpPr/>
              <p:nvPr/>
            </p:nvSpPr>
            <p:spPr>
              <a:xfrm>
                <a:off x="6376813" y="2946814"/>
                <a:ext cx="541736" cy="869175"/>
              </a:xfrm>
              <a:custGeom>
                <a:avLst/>
                <a:gdLst>
                  <a:gd name="connsiteX0" fmla="*/ 458393 w 541736"/>
                  <a:gd name="connsiteY0" fmla="*/ 869175 h 869175"/>
                  <a:gd name="connsiteX1" fmla="*/ 83344 w 541736"/>
                  <a:gd name="connsiteY1" fmla="*/ 869175 h 869175"/>
                  <a:gd name="connsiteX2" fmla="*/ 0 w 541736"/>
                  <a:gd name="connsiteY2" fmla="*/ 785831 h 869175"/>
                  <a:gd name="connsiteX3" fmla="*/ 0 w 541736"/>
                  <a:gd name="connsiteY3" fmla="*/ 83344 h 869175"/>
                  <a:gd name="connsiteX4" fmla="*/ 83344 w 541736"/>
                  <a:gd name="connsiteY4" fmla="*/ 0 h 869175"/>
                  <a:gd name="connsiteX5" fmla="*/ 458393 w 541736"/>
                  <a:gd name="connsiteY5" fmla="*/ 0 h 869175"/>
                  <a:gd name="connsiteX6" fmla="*/ 541736 w 541736"/>
                  <a:gd name="connsiteY6" fmla="*/ 83344 h 869175"/>
                  <a:gd name="connsiteX7" fmla="*/ 541736 w 541736"/>
                  <a:gd name="connsiteY7" fmla="*/ 779850 h 869175"/>
                  <a:gd name="connsiteX8" fmla="*/ 458393 w 541736"/>
                  <a:gd name="connsiteY8" fmla="*/ 869148 h 869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869175">
                    <a:moveTo>
                      <a:pt x="458393" y="869175"/>
                    </a:moveTo>
                    <a:lnTo>
                      <a:pt x="83344" y="869175"/>
                    </a:lnTo>
                    <a:cubicBezTo>
                      <a:pt x="35719" y="869175"/>
                      <a:pt x="0" y="833456"/>
                      <a:pt x="0" y="785831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779850"/>
                    </a:lnTo>
                    <a:cubicBezTo>
                      <a:pt x="541736" y="827475"/>
                      <a:pt x="500063" y="869148"/>
                      <a:pt x="458393" y="86914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730"/>
              </a:p>
            </p:txBody>
          </p:sp>
          <p:sp>
            <p:nvSpPr>
              <p:cNvPr id="56" name="Freeform: Shape 589">
                <a:extLst>
                  <a:ext uri="{FF2B5EF4-FFF2-40B4-BE49-F238E27FC236}">
                    <a16:creationId xmlns:a16="http://schemas.microsoft.com/office/drawing/2014/main" id="{90815235-1AA3-ED10-437C-19CB4089D571}"/>
                  </a:ext>
                </a:extLst>
              </p:cNvPr>
              <p:cNvSpPr/>
              <p:nvPr/>
            </p:nvSpPr>
            <p:spPr>
              <a:xfrm>
                <a:off x="7198363" y="2577739"/>
                <a:ext cx="541736" cy="1238261"/>
              </a:xfrm>
              <a:custGeom>
                <a:avLst/>
                <a:gdLst>
                  <a:gd name="connsiteX0" fmla="*/ 458393 w 541736"/>
                  <a:gd name="connsiteY0" fmla="*/ 1238250 h 1238261"/>
                  <a:gd name="connsiteX1" fmla="*/ 83344 w 541736"/>
                  <a:gd name="connsiteY1" fmla="*/ 1238250 h 1238261"/>
                  <a:gd name="connsiteX2" fmla="*/ 0 w 541736"/>
                  <a:gd name="connsiteY2" fmla="*/ 1154906 h 1238261"/>
                  <a:gd name="connsiteX3" fmla="*/ 0 w 541736"/>
                  <a:gd name="connsiteY3" fmla="*/ 83344 h 1238261"/>
                  <a:gd name="connsiteX4" fmla="*/ 83344 w 541736"/>
                  <a:gd name="connsiteY4" fmla="*/ 0 h 1238261"/>
                  <a:gd name="connsiteX5" fmla="*/ 458393 w 541736"/>
                  <a:gd name="connsiteY5" fmla="*/ 0 h 1238261"/>
                  <a:gd name="connsiteX6" fmla="*/ 541736 w 541736"/>
                  <a:gd name="connsiteY6" fmla="*/ 83344 h 1238261"/>
                  <a:gd name="connsiteX7" fmla="*/ 541736 w 541736"/>
                  <a:gd name="connsiteY7" fmla="*/ 1148963 h 1238261"/>
                  <a:gd name="connsiteX8" fmla="*/ 458393 w 541736"/>
                  <a:gd name="connsiteY8" fmla="*/ 1238262 h 12382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1238261">
                    <a:moveTo>
                      <a:pt x="458393" y="1238250"/>
                    </a:moveTo>
                    <a:lnTo>
                      <a:pt x="83344" y="1238250"/>
                    </a:lnTo>
                    <a:cubicBezTo>
                      <a:pt x="35719" y="1238250"/>
                      <a:pt x="0" y="1202531"/>
                      <a:pt x="0" y="1154906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1148963"/>
                    </a:lnTo>
                    <a:cubicBezTo>
                      <a:pt x="541736" y="1196588"/>
                      <a:pt x="506018" y="1238262"/>
                      <a:pt x="458393" y="1238262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730"/>
              </a:p>
            </p:txBody>
          </p:sp>
          <p:sp>
            <p:nvSpPr>
              <p:cNvPr id="57" name="Freeform: Shape 590">
                <a:extLst>
                  <a:ext uri="{FF2B5EF4-FFF2-40B4-BE49-F238E27FC236}">
                    <a16:creationId xmlns:a16="http://schemas.microsoft.com/office/drawing/2014/main" id="{C3D756BC-9D45-A05D-9B8B-6D8F9566DF55}"/>
                  </a:ext>
                </a:extLst>
              </p:cNvPr>
              <p:cNvSpPr/>
              <p:nvPr/>
            </p:nvSpPr>
            <p:spPr>
              <a:xfrm>
                <a:off x="8025857" y="1845495"/>
                <a:ext cx="541736" cy="1970505"/>
              </a:xfrm>
              <a:custGeom>
                <a:avLst/>
                <a:gdLst>
                  <a:gd name="connsiteX0" fmla="*/ 458393 w 541736"/>
                  <a:gd name="connsiteY0" fmla="*/ 1970494 h 1970505"/>
                  <a:gd name="connsiteX1" fmla="*/ 83344 w 541736"/>
                  <a:gd name="connsiteY1" fmla="*/ 1970494 h 1970505"/>
                  <a:gd name="connsiteX2" fmla="*/ 0 w 541736"/>
                  <a:gd name="connsiteY2" fmla="*/ 1887150 h 1970505"/>
                  <a:gd name="connsiteX3" fmla="*/ 0 w 541736"/>
                  <a:gd name="connsiteY3" fmla="*/ 83344 h 1970505"/>
                  <a:gd name="connsiteX4" fmla="*/ 83344 w 541736"/>
                  <a:gd name="connsiteY4" fmla="*/ 0 h 1970505"/>
                  <a:gd name="connsiteX5" fmla="*/ 458393 w 541736"/>
                  <a:gd name="connsiteY5" fmla="*/ 0 h 1970505"/>
                  <a:gd name="connsiteX6" fmla="*/ 541736 w 541736"/>
                  <a:gd name="connsiteY6" fmla="*/ 83344 h 1970505"/>
                  <a:gd name="connsiteX7" fmla="*/ 541736 w 541736"/>
                  <a:gd name="connsiteY7" fmla="*/ 1881207 h 1970505"/>
                  <a:gd name="connsiteX8" fmla="*/ 458393 w 541736"/>
                  <a:gd name="connsiteY8" fmla="*/ 1970506 h 197050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41736" h="1970505">
                    <a:moveTo>
                      <a:pt x="458393" y="1970494"/>
                    </a:moveTo>
                    <a:lnTo>
                      <a:pt x="83344" y="1970494"/>
                    </a:lnTo>
                    <a:cubicBezTo>
                      <a:pt x="35719" y="1970494"/>
                      <a:pt x="0" y="1934775"/>
                      <a:pt x="0" y="1887150"/>
                    </a:cubicBezTo>
                    <a:lnTo>
                      <a:pt x="0" y="83344"/>
                    </a:lnTo>
                    <a:cubicBezTo>
                      <a:pt x="0" y="35719"/>
                      <a:pt x="35719" y="0"/>
                      <a:pt x="83344" y="0"/>
                    </a:cubicBezTo>
                    <a:lnTo>
                      <a:pt x="458393" y="0"/>
                    </a:lnTo>
                    <a:cubicBezTo>
                      <a:pt x="506018" y="0"/>
                      <a:pt x="541736" y="35719"/>
                      <a:pt x="541736" y="83344"/>
                    </a:cubicBezTo>
                    <a:lnTo>
                      <a:pt x="541736" y="1881207"/>
                    </a:lnTo>
                    <a:cubicBezTo>
                      <a:pt x="541736" y="1928832"/>
                      <a:pt x="506018" y="1970506"/>
                      <a:pt x="458393" y="1970506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730"/>
              </a:p>
            </p:txBody>
          </p:sp>
          <p:sp>
            <p:nvSpPr>
              <p:cNvPr id="58" name="Freeform: Shape 591">
                <a:extLst>
                  <a:ext uri="{FF2B5EF4-FFF2-40B4-BE49-F238E27FC236}">
                    <a16:creationId xmlns:a16="http://schemas.microsoft.com/office/drawing/2014/main" id="{52E33F8C-FA91-C857-12A8-CA40A22038D4}"/>
                  </a:ext>
                </a:extLst>
              </p:cNvPr>
              <p:cNvSpPr/>
              <p:nvPr/>
            </p:nvSpPr>
            <p:spPr>
              <a:xfrm>
                <a:off x="8853316" y="95334"/>
                <a:ext cx="1190632" cy="3714731"/>
              </a:xfrm>
              <a:custGeom>
                <a:avLst/>
                <a:gdLst>
                  <a:gd name="connsiteX0" fmla="*/ 1190633 w 1190632"/>
                  <a:gd name="connsiteY0" fmla="*/ 369075 h 3714731"/>
                  <a:gd name="connsiteX1" fmla="*/ 1137057 w 1190632"/>
                  <a:gd name="connsiteY1" fmla="*/ 428606 h 3714731"/>
                  <a:gd name="connsiteX2" fmla="*/ 357188 w 1190632"/>
                  <a:gd name="connsiteY2" fmla="*/ 619106 h 3714731"/>
                  <a:gd name="connsiteX3" fmla="*/ 345281 w 1190632"/>
                  <a:gd name="connsiteY3" fmla="*/ 619106 h 3714731"/>
                  <a:gd name="connsiteX4" fmla="*/ 345281 w 1190632"/>
                  <a:gd name="connsiteY4" fmla="*/ 1023918 h 3714731"/>
                  <a:gd name="connsiteX5" fmla="*/ 434580 w 1190632"/>
                  <a:gd name="connsiteY5" fmla="*/ 1023918 h 3714731"/>
                  <a:gd name="connsiteX6" fmla="*/ 541736 w 1190632"/>
                  <a:gd name="connsiteY6" fmla="*/ 1107262 h 3714731"/>
                  <a:gd name="connsiteX7" fmla="*/ 541736 w 1190632"/>
                  <a:gd name="connsiteY7" fmla="*/ 3631387 h 3714731"/>
                  <a:gd name="connsiteX8" fmla="*/ 434580 w 1190632"/>
                  <a:gd name="connsiteY8" fmla="*/ 3714731 h 3714731"/>
                  <a:gd name="connsiteX9" fmla="*/ 107156 w 1190632"/>
                  <a:gd name="connsiteY9" fmla="*/ 3714731 h 3714731"/>
                  <a:gd name="connsiteX10" fmla="*/ 0 w 1190632"/>
                  <a:gd name="connsiteY10" fmla="*/ 3631387 h 3714731"/>
                  <a:gd name="connsiteX11" fmla="*/ 0 w 1190632"/>
                  <a:gd name="connsiteY11" fmla="*/ 1107262 h 3714731"/>
                  <a:gd name="connsiteX12" fmla="*/ 107156 w 1190632"/>
                  <a:gd name="connsiteY12" fmla="*/ 1023918 h 3714731"/>
                  <a:gd name="connsiteX13" fmla="*/ 190500 w 1190632"/>
                  <a:gd name="connsiteY13" fmla="*/ 1023918 h 3714731"/>
                  <a:gd name="connsiteX14" fmla="*/ 190500 w 1190632"/>
                  <a:gd name="connsiteY14" fmla="*/ 59531 h 3714731"/>
                  <a:gd name="connsiteX15" fmla="*/ 267889 w 1190632"/>
                  <a:gd name="connsiteY15" fmla="*/ 0 h 3714731"/>
                  <a:gd name="connsiteX16" fmla="*/ 345277 w 1190632"/>
                  <a:gd name="connsiteY16" fmla="*/ 59531 h 3714731"/>
                  <a:gd name="connsiteX17" fmla="*/ 345277 w 1190632"/>
                  <a:gd name="connsiteY17" fmla="*/ 125018 h 3714731"/>
                  <a:gd name="connsiteX18" fmla="*/ 357184 w 1190632"/>
                  <a:gd name="connsiteY18" fmla="*/ 125018 h 3714731"/>
                  <a:gd name="connsiteX19" fmla="*/ 1137052 w 1190632"/>
                  <a:gd name="connsiteY19" fmla="*/ 309566 h 3714731"/>
                  <a:gd name="connsiteX20" fmla="*/ 1190629 w 1190632"/>
                  <a:gd name="connsiteY20" fmla="*/ 369098 h 371473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190632" h="3714731">
                    <a:moveTo>
                      <a:pt x="1190633" y="369075"/>
                    </a:moveTo>
                    <a:cubicBezTo>
                      <a:pt x="1190633" y="392887"/>
                      <a:pt x="1166820" y="416700"/>
                      <a:pt x="1137057" y="428606"/>
                    </a:cubicBezTo>
                    <a:lnTo>
                      <a:pt x="357188" y="619106"/>
                    </a:lnTo>
                    <a:lnTo>
                      <a:pt x="345281" y="619106"/>
                    </a:lnTo>
                    <a:lnTo>
                      <a:pt x="345281" y="1023918"/>
                    </a:lnTo>
                    <a:lnTo>
                      <a:pt x="434580" y="1023918"/>
                    </a:lnTo>
                    <a:cubicBezTo>
                      <a:pt x="494111" y="1023918"/>
                      <a:pt x="541736" y="1059637"/>
                      <a:pt x="541736" y="1107262"/>
                    </a:cubicBezTo>
                    <a:lnTo>
                      <a:pt x="541736" y="3631387"/>
                    </a:lnTo>
                    <a:cubicBezTo>
                      <a:pt x="541736" y="3679012"/>
                      <a:pt x="494111" y="3714731"/>
                      <a:pt x="434580" y="3714731"/>
                    </a:cubicBezTo>
                    <a:lnTo>
                      <a:pt x="107156" y="3714731"/>
                    </a:lnTo>
                    <a:cubicBezTo>
                      <a:pt x="47625" y="3714731"/>
                      <a:pt x="0" y="3679012"/>
                      <a:pt x="0" y="3631387"/>
                    </a:cubicBezTo>
                    <a:lnTo>
                      <a:pt x="0" y="1107262"/>
                    </a:lnTo>
                    <a:cubicBezTo>
                      <a:pt x="0" y="1059637"/>
                      <a:pt x="47625" y="1023918"/>
                      <a:pt x="107156" y="1023918"/>
                    </a:cubicBezTo>
                    <a:lnTo>
                      <a:pt x="190500" y="1023918"/>
                    </a:lnTo>
                    <a:lnTo>
                      <a:pt x="190500" y="59531"/>
                    </a:lnTo>
                    <a:cubicBezTo>
                      <a:pt x="190500" y="23813"/>
                      <a:pt x="226219" y="0"/>
                      <a:pt x="267889" y="0"/>
                    </a:cubicBezTo>
                    <a:cubicBezTo>
                      <a:pt x="309559" y="0"/>
                      <a:pt x="345277" y="23813"/>
                      <a:pt x="345277" y="59531"/>
                    </a:cubicBezTo>
                    <a:lnTo>
                      <a:pt x="345277" y="125018"/>
                    </a:lnTo>
                    <a:lnTo>
                      <a:pt x="357184" y="125018"/>
                    </a:lnTo>
                    <a:lnTo>
                      <a:pt x="1137052" y="309566"/>
                    </a:lnTo>
                    <a:cubicBezTo>
                      <a:pt x="1172771" y="321473"/>
                      <a:pt x="1190629" y="345285"/>
                      <a:pt x="1190629" y="369098"/>
                    </a:cubicBezTo>
                    <a:close/>
                  </a:path>
                </a:pathLst>
              </a:custGeom>
              <a:grpFill/>
              <a:ln w="3810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sz="730"/>
              </a:p>
            </p:txBody>
          </p:sp>
        </p:grpSp>
        <p:pic>
          <p:nvPicPr>
            <p:cNvPr id="54" name="Graphic 53">
              <a:extLst>
                <a:ext uri="{FF2B5EF4-FFF2-40B4-BE49-F238E27FC236}">
                  <a16:creationId xmlns:a16="http://schemas.microsoft.com/office/drawing/2014/main" id="{CCFFD40B-CE41-3F56-457C-4B43730FF87D}"/>
                </a:ext>
              </a:extLst>
            </p:cNvPr>
            <p:cNvPicPr>
              <a:picLocks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p:blipFill>
          <p:spPr>
            <a:xfrm>
              <a:off x="1942946" y="2955199"/>
              <a:ext cx="235873" cy="235873"/>
            </a:xfrm>
            <a:prstGeom prst="rect">
              <a:avLst/>
            </a:prstGeom>
          </p:spPr>
        </p:pic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8F6D0641-F616-0971-A9D7-BBFD1FC2E949}"/>
              </a:ext>
            </a:extLst>
          </p:cNvPr>
          <p:cNvGrpSpPr/>
          <p:nvPr/>
        </p:nvGrpSpPr>
        <p:grpSpPr>
          <a:xfrm>
            <a:off x="322978" y="8986457"/>
            <a:ext cx="2085853" cy="641714"/>
            <a:chOff x="-180296" y="1141332"/>
            <a:chExt cx="2085853" cy="641714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40C946C-F775-88B9-2D78-344AB03E4AC5}"/>
                </a:ext>
              </a:extLst>
            </p:cNvPr>
            <p:cNvSpPr txBox="1"/>
            <p:nvPr/>
          </p:nvSpPr>
          <p:spPr>
            <a:xfrm flipH="1">
              <a:off x="-180296" y="1141332"/>
              <a:ext cx="1421759" cy="64171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 defTabSz="160572">
                <a:lnSpc>
                  <a:spcPct val="85000"/>
                </a:lnSpc>
                <a:spcBef>
                  <a:spcPts val="24"/>
                </a:spcBef>
                <a:buNone/>
              </a:pPr>
              <a:r>
                <a:rPr lang="nl-NL" sz="1400" b="1" dirty="0">
                  <a:solidFill>
                    <a:schemeClr val="accent3"/>
                  </a:solidFill>
                  <a:latin typeface="+mj-lt"/>
                  <a:ea typeface="Roboto Condensed" panose="02000000000000000000" pitchFamily="2" charset="0"/>
                  <a:cs typeface="Arial" panose="020B0604020202020204" pitchFamily="34" charset="0"/>
                </a:rPr>
                <a:t>Ik solliciteer intern op een andere functie</a:t>
              </a: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BC8BB980-B721-85D9-57FA-2F90C65A27F3}"/>
                </a:ext>
              </a:extLst>
            </p:cNvPr>
            <p:cNvSpPr/>
            <p:nvPr/>
          </p:nvSpPr>
          <p:spPr>
            <a:xfrm flipH="1">
              <a:off x="1358982" y="1374208"/>
              <a:ext cx="546575" cy="195234"/>
            </a:xfrm>
            <a:custGeom>
              <a:avLst/>
              <a:gdLst>
                <a:gd name="csX0" fmla="*/ 594360 w 594360"/>
                <a:gd name="csY0" fmla="*/ 0 h 278130"/>
                <a:gd name="csX1" fmla="*/ 118110 w 594360"/>
                <a:gd name="csY1" fmla="*/ 121920 h 278130"/>
                <a:gd name="csX2" fmla="*/ 0 w 594360"/>
                <a:gd name="csY2" fmla="*/ 278130 h 278130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594360" h="278130">
                  <a:moveTo>
                    <a:pt x="594360" y="0"/>
                  </a:moveTo>
                  <a:cubicBezTo>
                    <a:pt x="405765" y="37782"/>
                    <a:pt x="217170" y="75565"/>
                    <a:pt x="118110" y="121920"/>
                  </a:cubicBezTo>
                  <a:cubicBezTo>
                    <a:pt x="19050" y="168275"/>
                    <a:pt x="9525" y="223202"/>
                    <a:pt x="0" y="278130"/>
                  </a:cubicBezTo>
                </a:path>
              </a:pathLst>
            </a:custGeom>
            <a:noFill/>
            <a:ln w="28575" cap="rnd" cmpd="sng" algn="ctr">
              <a:solidFill>
                <a:schemeClr val="accent3"/>
              </a:solidFill>
              <a:prstDash val="sysDot"/>
              <a:miter lim="800000"/>
              <a:tailEnd type="oval"/>
            </a:ln>
            <a:effectLst/>
          </p:spPr>
          <p:txBody>
            <a:bodyPr rtlCol="0" anchor="ctr"/>
            <a:lstStyle/>
            <a:p>
              <a:pPr algn="ctr" defTabSz="107019"/>
              <a:endParaRPr lang="en-US" sz="800" kern="0">
                <a:solidFill>
                  <a:srgbClr val="7C7C7C"/>
                </a:solidFill>
                <a:latin typeface="+mj-lt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F3FC7B74-8088-CB5C-70CC-A8E55E15872A}"/>
                </a:ext>
              </a:extLst>
            </p:cNvPr>
            <p:cNvSpPr/>
            <p:nvPr/>
          </p:nvSpPr>
          <p:spPr>
            <a:xfrm flipH="1">
              <a:off x="1018796" y="1201825"/>
              <a:ext cx="540000" cy="540000"/>
            </a:xfrm>
            <a:custGeom>
              <a:avLst/>
              <a:gdLst>
                <a:gd name="csX0" fmla="*/ 125610 w 1164451"/>
                <a:gd name="csY0" fmla="*/ 154143 h 1715981"/>
                <a:gd name="csX1" fmla="*/ 1124231 w 1164451"/>
                <a:gd name="csY1" fmla="*/ 190238 h 1715981"/>
                <a:gd name="csX2" fmla="*/ 883599 w 1164451"/>
                <a:gd name="csY2" fmla="*/ 1561838 h 1715981"/>
                <a:gd name="csX3" fmla="*/ 101547 w 1164451"/>
                <a:gd name="csY3" fmla="*/ 1525743 h 1715981"/>
                <a:gd name="csX4" fmla="*/ 125610 w 1164451"/>
                <a:gd name="csY4" fmla="*/ 154143 h 1715981"/>
                <a:gd name="csX0" fmla="*/ 135854 w 1236670"/>
                <a:gd name="csY0" fmla="*/ 154143 h 1715981"/>
                <a:gd name="csX1" fmla="*/ 1134475 w 1236670"/>
                <a:gd name="csY1" fmla="*/ 190238 h 1715981"/>
                <a:gd name="csX2" fmla="*/ 1088295 w 1236670"/>
                <a:gd name="csY2" fmla="*/ 1561839 h 1715981"/>
                <a:gd name="csX3" fmla="*/ 111791 w 1236670"/>
                <a:gd name="csY3" fmla="*/ 1525743 h 1715981"/>
                <a:gd name="csX4" fmla="*/ 135854 w 1236670"/>
                <a:gd name="csY4" fmla="*/ 154143 h 171598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</a:cxnLst>
              <a:rect l="l" t="t" r="r" b="b"/>
              <a:pathLst>
                <a:path w="1236670" h="1715981">
                  <a:moveTo>
                    <a:pt x="135854" y="154143"/>
                  </a:moveTo>
                  <a:cubicBezTo>
                    <a:pt x="306301" y="-68441"/>
                    <a:pt x="975735" y="-44378"/>
                    <a:pt x="1134475" y="190238"/>
                  </a:cubicBezTo>
                  <a:cubicBezTo>
                    <a:pt x="1293215" y="424854"/>
                    <a:pt x="1258742" y="1339255"/>
                    <a:pt x="1088295" y="1561839"/>
                  </a:cubicBezTo>
                  <a:cubicBezTo>
                    <a:pt x="917848" y="1784423"/>
                    <a:pt x="270531" y="1760359"/>
                    <a:pt x="111791" y="1525743"/>
                  </a:cubicBezTo>
                  <a:cubicBezTo>
                    <a:pt x="-46949" y="1291127"/>
                    <a:pt x="-34593" y="376727"/>
                    <a:pt x="135854" y="154143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4B8AF5CB-AD6D-8774-E79C-8C65CAA14017}"/>
              </a:ext>
            </a:extLst>
          </p:cNvPr>
          <p:cNvSpPr/>
          <p:nvPr/>
        </p:nvSpPr>
        <p:spPr>
          <a:xfrm>
            <a:off x="4881029" y="9482381"/>
            <a:ext cx="1871604" cy="365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5" name="Afbeelding 7" descr="Afbeelding met Lettertype, Graphics, logo, typografie&#10;&#10;Door AI gegenereerde inhoud is mogelijk onjuist.">
            <a:extLst>
              <a:ext uri="{FF2B5EF4-FFF2-40B4-BE49-F238E27FC236}">
                <a16:creationId xmlns:a16="http://schemas.microsoft.com/office/drawing/2014/main" id="{91BDD401-ABD6-549C-A2B6-7BC4DC9473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63974" y="9520809"/>
            <a:ext cx="1871604" cy="365125"/>
          </a:xfrm>
          <a:prstGeom prst="rect">
            <a:avLst/>
          </a:prstGeom>
        </p:spPr>
      </p:pic>
      <p:sp>
        <p:nvSpPr>
          <p:cNvPr id="66" name="Star: 5 Points 65">
            <a:extLst>
              <a:ext uri="{FF2B5EF4-FFF2-40B4-BE49-F238E27FC236}">
                <a16:creationId xmlns:a16="http://schemas.microsoft.com/office/drawing/2014/main" id="{386F3C7A-C581-E28B-6DEF-531B5337338C}"/>
              </a:ext>
            </a:extLst>
          </p:cNvPr>
          <p:cNvSpPr/>
          <p:nvPr/>
        </p:nvSpPr>
        <p:spPr>
          <a:xfrm>
            <a:off x="2759948" y="1356864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Star: 5 Points 66">
            <a:extLst>
              <a:ext uri="{FF2B5EF4-FFF2-40B4-BE49-F238E27FC236}">
                <a16:creationId xmlns:a16="http://schemas.microsoft.com/office/drawing/2014/main" id="{B5A7DA6A-E8D1-EBCF-5C2C-72911A16BCB3}"/>
              </a:ext>
            </a:extLst>
          </p:cNvPr>
          <p:cNvSpPr/>
          <p:nvPr/>
        </p:nvSpPr>
        <p:spPr>
          <a:xfrm>
            <a:off x="2759948" y="2913505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Star: 5 Points 67">
            <a:extLst>
              <a:ext uri="{FF2B5EF4-FFF2-40B4-BE49-F238E27FC236}">
                <a16:creationId xmlns:a16="http://schemas.microsoft.com/office/drawing/2014/main" id="{587D1B0F-E5A4-FDC9-7C67-37DCBA48EBA1}"/>
              </a:ext>
            </a:extLst>
          </p:cNvPr>
          <p:cNvSpPr/>
          <p:nvPr/>
        </p:nvSpPr>
        <p:spPr>
          <a:xfrm>
            <a:off x="2759948" y="6420144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Star: 5 Points 68">
            <a:extLst>
              <a:ext uri="{FF2B5EF4-FFF2-40B4-BE49-F238E27FC236}">
                <a16:creationId xmlns:a16="http://schemas.microsoft.com/office/drawing/2014/main" id="{7F15F820-406C-B84E-B8B1-475D56F73652}"/>
              </a:ext>
            </a:extLst>
          </p:cNvPr>
          <p:cNvSpPr/>
          <p:nvPr/>
        </p:nvSpPr>
        <p:spPr>
          <a:xfrm>
            <a:off x="2759948" y="658865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Star: 5 Points 69">
            <a:extLst>
              <a:ext uri="{FF2B5EF4-FFF2-40B4-BE49-F238E27FC236}">
                <a16:creationId xmlns:a16="http://schemas.microsoft.com/office/drawing/2014/main" id="{B17B1A0D-0B64-0B14-717E-D30F26AF911E}"/>
              </a:ext>
            </a:extLst>
          </p:cNvPr>
          <p:cNvSpPr/>
          <p:nvPr/>
        </p:nvSpPr>
        <p:spPr>
          <a:xfrm>
            <a:off x="2759948" y="6757160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Star: 5 Points 70">
            <a:extLst>
              <a:ext uri="{FF2B5EF4-FFF2-40B4-BE49-F238E27FC236}">
                <a16:creationId xmlns:a16="http://schemas.microsoft.com/office/drawing/2014/main" id="{B6DB3EEE-AFA1-6693-9DF2-9B930FF0AF9F}"/>
              </a:ext>
            </a:extLst>
          </p:cNvPr>
          <p:cNvSpPr/>
          <p:nvPr/>
        </p:nvSpPr>
        <p:spPr>
          <a:xfrm>
            <a:off x="2759948" y="6251636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Star: 5 Points 71">
            <a:extLst>
              <a:ext uri="{FF2B5EF4-FFF2-40B4-BE49-F238E27FC236}">
                <a16:creationId xmlns:a16="http://schemas.microsoft.com/office/drawing/2014/main" id="{120BE4D0-F4FB-F696-D82A-21E05BCBD8F2}"/>
              </a:ext>
            </a:extLst>
          </p:cNvPr>
          <p:cNvSpPr/>
          <p:nvPr/>
        </p:nvSpPr>
        <p:spPr>
          <a:xfrm>
            <a:off x="2759948" y="8096412"/>
            <a:ext cx="216000" cy="216000"/>
          </a:xfrm>
          <a:prstGeom prst="star5">
            <a:avLst>
              <a:gd name="adj" fmla="val 23218"/>
              <a:gd name="hf" fmla="val 105146"/>
              <a:gd name="vf" fmla="val 11055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7654E76-2DDF-55EE-40E6-AD772A916A5A}"/>
              </a:ext>
            </a:extLst>
          </p:cNvPr>
          <p:cNvSpPr txBox="1"/>
          <p:nvPr/>
        </p:nvSpPr>
        <p:spPr>
          <a:xfrm>
            <a:off x="2638916" y="738903"/>
            <a:ext cx="14225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BE" sz="1400" b="1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L&amp;D bijdrage</a:t>
            </a:r>
            <a:endParaRPr lang="en-US" sz="1400" b="1" dirty="0">
              <a:solidFill>
                <a:schemeClr val="tx2">
                  <a:lumMod val="50000"/>
                </a:schemeClr>
              </a:solidFill>
              <a:latin typeface="+mj-lt"/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1A8752F8-7666-F7CF-2FAB-A1A88B7C8E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4816" y="1056096"/>
            <a:ext cx="432000" cy="432000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36BABEC3-D980-3B7C-7208-22B4E563827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383646" y="3136191"/>
            <a:ext cx="432000" cy="432000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93CE7EAF-36C6-365F-550D-77BBF3873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407921" y="3943490"/>
            <a:ext cx="432000" cy="432000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94CEFF88-6D5D-F5E9-A977-5D2B71C59E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65388" y="5190034"/>
            <a:ext cx="432000" cy="432000"/>
          </a:xfrm>
          <a:prstGeom prst="rect">
            <a:avLst/>
          </a:prstGeom>
        </p:spPr>
      </p:pic>
      <p:pic>
        <p:nvPicPr>
          <p:cNvPr id="80" name="Graphic 79">
            <a:extLst>
              <a:ext uri="{FF2B5EF4-FFF2-40B4-BE49-F238E27FC236}">
                <a16:creationId xmlns:a16="http://schemas.microsoft.com/office/drawing/2014/main" id="{7CD1DC1D-F123-8D1E-BAB3-BDC1B6158C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427984" y="6913184"/>
            <a:ext cx="396000" cy="3960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95F4FCB0-822B-E2C6-1FB2-0A91499A18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593581" y="7492443"/>
            <a:ext cx="360000" cy="360000"/>
          </a:xfrm>
          <a:prstGeom prst="rect">
            <a:avLst/>
          </a:prstGeom>
        </p:spPr>
      </p:pic>
      <p:pic>
        <p:nvPicPr>
          <p:cNvPr id="84" name="Graphic 83">
            <a:extLst>
              <a:ext uri="{FF2B5EF4-FFF2-40B4-BE49-F238E27FC236}">
                <a16:creationId xmlns:a16="http://schemas.microsoft.com/office/drawing/2014/main" id="{C1C5CDEE-A62C-25A3-C012-A6BB819F17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576070" y="8055613"/>
            <a:ext cx="432000" cy="432000"/>
          </a:xfrm>
          <a:prstGeom prst="rect">
            <a:avLst/>
          </a:prstGeom>
        </p:spPr>
      </p:pic>
      <p:pic>
        <p:nvPicPr>
          <p:cNvPr id="86" name="Graphic 85">
            <a:extLst>
              <a:ext uri="{FF2B5EF4-FFF2-40B4-BE49-F238E27FC236}">
                <a16:creationId xmlns:a16="http://schemas.microsoft.com/office/drawing/2014/main" id="{6C3C2A77-1529-24F3-2EEE-547F76C0AD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66149" y="9099778"/>
            <a:ext cx="432000" cy="432000"/>
          </a:xfrm>
          <a:prstGeom prst="rect">
            <a:avLst/>
          </a:prstGeom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6026BA0E-04F6-F522-0106-CBB4D9D8F956}"/>
              </a:ext>
            </a:extLst>
          </p:cNvPr>
          <p:cNvSpPr txBox="1"/>
          <p:nvPr/>
        </p:nvSpPr>
        <p:spPr>
          <a:xfrm>
            <a:off x="2718405" y="9258584"/>
            <a:ext cx="4017173" cy="269304"/>
          </a:xfrm>
          <a:prstGeom prst="rect">
            <a:avLst/>
          </a:prstGeom>
          <a:solidFill>
            <a:schemeClr val="bg1"/>
          </a:solidFill>
          <a:ln>
            <a:solidFill>
              <a:schemeClr val="accent3"/>
            </a:solidFill>
          </a:ln>
        </p:spPr>
        <p:txBody>
          <a:bodyPr wrap="square">
            <a:spAutoFit/>
          </a:bodyPr>
          <a:lstStyle/>
          <a:p>
            <a:pPr marL="180975" indent="-180975">
              <a:buFont typeface="Courier New" panose="02070309020205020404" pitchFamily="49" charset="0"/>
              <a:buChar char="o"/>
            </a:pPr>
            <a:r>
              <a:rPr lang="nl-NL" sz="900" dirty="0">
                <a:solidFill>
                  <a:schemeClr val="tx2">
                    <a:lumMod val="50000"/>
                  </a:schemeClr>
                </a:solidFill>
                <a:latin typeface="+mj-lt"/>
              </a:rPr>
              <a:t>Interne stages of uitwisseling organiseren ('kijkje in de keuken')</a:t>
            </a:r>
          </a:p>
        </p:txBody>
      </p:sp>
    </p:spTree>
    <p:extLst>
      <p:ext uri="{BB962C8B-B14F-4D97-AF65-F5344CB8AC3E}">
        <p14:creationId xmlns:p14="http://schemas.microsoft.com/office/powerpoint/2010/main" val="17305787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2400"/>
              <a:t>Zo helpen wij je verder</a:t>
            </a:r>
          </a:p>
        </p:txBody>
      </p:sp>
      <p:sp>
        <p:nvSpPr>
          <p:cNvPr id="3" name="Stap 1"/>
          <p:cNvSpPr/>
          <p:nvPr/>
        </p:nvSpPr>
        <p:spPr>
          <a:xfrm>
            <a:off x="502920" y="1874519"/>
            <a:ext cx="2834640" cy="160020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Nummer"/>
          <p:cNvSpPr/>
          <p:nvPr/>
        </p:nvSpPr>
        <p:spPr>
          <a:xfrm>
            <a:off x="685800" y="2057400"/>
            <a:ext cx="457200" cy="45720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01</a:t>
            </a:r>
          </a:p>
        </p:txBody>
      </p:sp>
      <p:sp>
        <p:nvSpPr>
          <p:cNvPr id="5" name="Kop"/>
          <p:cNvSpPr txBox="1"/>
          <p:nvPr/>
        </p:nvSpPr>
        <p:spPr>
          <a:xfrm>
            <a:off x="685800" y="2569463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2E7880"/>
                </a:solidFill>
              </a:rPr>
              <a:t>Luisteren</a:t>
            </a:r>
          </a:p>
        </p:txBody>
      </p:sp>
      <p:sp>
        <p:nvSpPr>
          <p:cNvPr id="6" name="Uitleg"/>
          <p:cNvSpPr txBox="1"/>
          <p:nvPr/>
        </p:nvSpPr>
        <p:spPr>
          <a:xfrm>
            <a:off x="685800" y="288036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595959"/>
                </a:solidFill>
              </a:rPr>
              <a:t>Diepte-interviews en focusgroepen, ook met wie afhaakte.</a:t>
            </a:r>
          </a:p>
        </p:txBody>
      </p:sp>
      <p:sp>
        <p:nvSpPr>
          <p:cNvPr id="7" name="Stap 2"/>
          <p:cNvSpPr/>
          <p:nvPr/>
        </p:nvSpPr>
        <p:spPr>
          <a:xfrm>
            <a:off x="3520440" y="1874519"/>
            <a:ext cx="2834640" cy="160020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8" name="Nummer"/>
          <p:cNvSpPr/>
          <p:nvPr/>
        </p:nvSpPr>
        <p:spPr>
          <a:xfrm>
            <a:off x="3703320" y="2057400"/>
            <a:ext cx="457200" cy="45720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02</a:t>
            </a:r>
          </a:p>
        </p:txBody>
      </p:sp>
      <p:sp>
        <p:nvSpPr>
          <p:cNvPr id="9" name="Kop"/>
          <p:cNvSpPr txBox="1"/>
          <p:nvPr/>
        </p:nvSpPr>
        <p:spPr>
          <a:xfrm>
            <a:off x="3703320" y="2569463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2E7880"/>
                </a:solidFill>
              </a:rPr>
              <a:t>Inzichtelijk maken</a:t>
            </a:r>
          </a:p>
        </p:txBody>
      </p:sp>
      <p:sp>
        <p:nvSpPr>
          <p:cNvPr id="10" name="Uitleg"/>
          <p:cNvSpPr txBox="1"/>
          <p:nvPr/>
        </p:nvSpPr>
        <p:spPr>
          <a:xfrm>
            <a:off x="3703320" y="288036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595959"/>
                </a:solidFill>
              </a:rPr>
              <a:t>De reis in beeld, met de echte woorden en emoties van je medewerkers.</a:t>
            </a:r>
          </a:p>
        </p:txBody>
      </p:sp>
      <p:sp>
        <p:nvSpPr>
          <p:cNvPr id="11" name="Stap 3"/>
          <p:cNvSpPr/>
          <p:nvPr/>
        </p:nvSpPr>
        <p:spPr>
          <a:xfrm>
            <a:off x="502920" y="3657600"/>
            <a:ext cx="2834640" cy="160020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2" name="Nummer"/>
          <p:cNvSpPr/>
          <p:nvPr/>
        </p:nvSpPr>
        <p:spPr>
          <a:xfrm>
            <a:off x="685800" y="3840480"/>
            <a:ext cx="457200" cy="45720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03</a:t>
            </a:r>
          </a:p>
        </p:txBody>
      </p:sp>
      <p:sp>
        <p:nvSpPr>
          <p:cNvPr id="13" name="Kop"/>
          <p:cNvSpPr txBox="1"/>
          <p:nvPr/>
        </p:nvSpPr>
        <p:spPr>
          <a:xfrm>
            <a:off x="685800" y="4352544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2E7880"/>
                </a:solidFill>
              </a:rPr>
              <a:t>Verbeteren</a:t>
            </a:r>
          </a:p>
        </p:txBody>
      </p:sp>
      <p:sp>
        <p:nvSpPr>
          <p:cNvPr id="14" name="Uitleg"/>
          <p:cNvSpPr txBox="1"/>
          <p:nvPr/>
        </p:nvSpPr>
        <p:spPr>
          <a:xfrm>
            <a:off x="685800" y="466344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595959"/>
                </a:solidFill>
              </a:rPr>
              <a:t>Interactieve werksessies met je team, van quick wins tot grote stappen.</a:t>
            </a:r>
          </a:p>
        </p:txBody>
      </p:sp>
      <p:sp>
        <p:nvSpPr>
          <p:cNvPr id="15" name="Stap 4"/>
          <p:cNvSpPr/>
          <p:nvPr/>
        </p:nvSpPr>
        <p:spPr>
          <a:xfrm>
            <a:off x="3520440" y="3657600"/>
            <a:ext cx="2834640" cy="1600200"/>
          </a:xfrm>
          <a:prstGeom prst="roundRect">
            <a:avLst>
              <a:gd name="adj" fmla="val 8000"/>
            </a:avLst>
          </a:prstGeom>
          <a:solidFill>
            <a:srgbClr val="EBF5F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6" name="Nummer"/>
          <p:cNvSpPr/>
          <p:nvPr/>
        </p:nvSpPr>
        <p:spPr>
          <a:xfrm>
            <a:off x="3703320" y="3840480"/>
            <a:ext cx="457200" cy="457200"/>
          </a:xfrm>
          <a:prstGeom prst="ellipse">
            <a:avLst/>
          </a:prstGeom>
          <a:solidFill>
            <a:srgbClr val="9873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sz="1300" b="1">
                <a:solidFill>
                  <a:srgbClr val="FFFFFF"/>
                </a:solidFill>
              </a:rPr>
              <a:t>04</a:t>
            </a:r>
          </a:p>
        </p:txBody>
      </p:sp>
      <p:sp>
        <p:nvSpPr>
          <p:cNvPr id="17" name="Kop"/>
          <p:cNvSpPr txBox="1"/>
          <p:nvPr/>
        </p:nvSpPr>
        <p:spPr>
          <a:xfrm>
            <a:off x="3703320" y="4352544"/>
            <a:ext cx="25146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2E7880"/>
                </a:solidFill>
              </a:rPr>
              <a:t>Verankeren</a:t>
            </a:r>
          </a:p>
        </p:txBody>
      </p:sp>
      <p:sp>
        <p:nvSpPr>
          <p:cNvPr id="18" name="Uitleg"/>
          <p:cNvSpPr txBox="1"/>
          <p:nvPr/>
        </p:nvSpPr>
        <p:spPr>
          <a:xfrm>
            <a:off x="3703320" y="4663440"/>
            <a:ext cx="251460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595959"/>
                </a:solidFill>
              </a:rPr>
              <a:t>Vertaling naar processen, eigenaren en een roadmap, zodat het blijft.</a:t>
            </a:r>
          </a:p>
        </p:txBody>
      </p:sp>
      <p:sp>
        <p:nvSpPr>
          <p:cNvPr id="19" name="Kop luisteren"/>
          <p:cNvSpPr txBox="1"/>
          <p:nvPr/>
        </p:nvSpPr>
        <p:spPr>
          <a:xfrm>
            <a:off x="502920" y="5486400"/>
            <a:ext cx="5852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404040"/>
                </a:solidFill>
              </a:rPr>
              <a:t>Twee manieren om te luisteren</a:t>
            </a:r>
          </a:p>
        </p:txBody>
      </p:sp>
      <p:sp>
        <p:nvSpPr>
          <p:cNvPr id="20" name="Met focusgroepen"/>
          <p:cNvSpPr/>
          <p:nvPr/>
        </p:nvSpPr>
        <p:spPr>
          <a:xfrm>
            <a:off x="502920" y="5852160"/>
            <a:ext cx="2834640" cy="960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1" name="Tekst"/>
          <p:cNvSpPr txBox="1"/>
          <p:nvPr/>
        </p:nvSpPr>
        <p:spPr>
          <a:xfrm>
            <a:off x="667512" y="5925312"/>
            <a:ext cx="2542032" cy="8138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2E7880"/>
                </a:solidFill>
              </a:rPr>
              <a:t>Met focusgroepen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595959"/>
                </a:solidFill>
              </a:rPr>
              <a:t>Compact en snel, geschikt voor bijvoorbeeld onboarding.</a:t>
            </a:r>
          </a:p>
        </p:txBody>
      </p:sp>
      <p:sp>
        <p:nvSpPr>
          <p:cNvPr id="22" name="Met diepte-interviews"/>
          <p:cNvSpPr/>
          <p:nvPr/>
        </p:nvSpPr>
        <p:spPr>
          <a:xfrm>
            <a:off x="3520440" y="5852160"/>
            <a:ext cx="2834640" cy="960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60B3B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3" name="Tekst"/>
          <p:cNvSpPr txBox="1"/>
          <p:nvPr/>
        </p:nvSpPr>
        <p:spPr>
          <a:xfrm>
            <a:off x="3685032" y="5925312"/>
            <a:ext cx="2542032" cy="8138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200"/>
              </a:spcAft>
            </a:pPr>
            <a:r>
              <a:rPr sz="1200" b="1" i="0">
                <a:solidFill>
                  <a:srgbClr val="2E7880"/>
                </a:solidFill>
              </a:rPr>
              <a:t>Met diepte-interviews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595959"/>
                </a:solidFill>
              </a:rPr>
              <a:t>Grondig en vertrouwelijk, geschikt voor de hele reis of gevoelige thema's zoals verzuim.</a:t>
            </a:r>
          </a:p>
        </p:txBody>
      </p:sp>
      <p:sp>
        <p:nvSpPr>
          <p:cNvPr id="24" name="Extra"/>
          <p:cNvSpPr txBox="1"/>
          <p:nvPr/>
        </p:nvSpPr>
        <p:spPr>
          <a:xfrm>
            <a:off x="502920" y="6949440"/>
            <a:ext cx="5852160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595959"/>
                </a:solidFill>
              </a:rPr>
              <a:t>Ook voor L&amp;D: we brengen de leerbeleving in de medewerkerreis in kaart en vertalen die naar verbeteringen.</a:t>
            </a:r>
          </a:p>
          <a:p>
            <a:pPr algn="l">
              <a:spcAft>
                <a:spcPts val="200"/>
              </a:spcAft>
            </a:pPr>
            <a:r>
              <a:rPr sz="1050" b="0" i="0">
                <a:solidFill>
                  <a:srgbClr val="595959"/>
                </a:solidFill>
              </a:rPr>
              <a:t>Liever eerst zelf aan de slag? We denken ook 1-op-1 met je mee.</a:t>
            </a:r>
          </a:p>
        </p:txBody>
      </p:sp>
      <p:sp>
        <p:nvSpPr>
          <p:cNvPr id="25" name="Resultaat"/>
          <p:cNvSpPr/>
          <p:nvPr/>
        </p:nvSpPr>
        <p:spPr>
          <a:xfrm>
            <a:off x="502920" y="7635240"/>
            <a:ext cx="5852160" cy="685800"/>
          </a:xfrm>
          <a:prstGeom prst="roundRect">
            <a:avLst>
              <a:gd name="adj" fmla="val 30000"/>
            </a:avLst>
          </a:prstGeom>
          <a:solidFill>
            <a:srgbClr val="EEE3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200" b="1">
                <a:solidFill>
                  <a:srgbClr val="98733A"/>
                </a:solidFill>
              </a:rPr>
              <a:t>Resultaat</a:t>
            </a:r>
          </a:p>
          <a:p>
            <a:pPr algn="ctr"/>
            <a:r>
              <a:rPr sz="1100">
                <a:solidFill>
                  <a:srgbClr val="404040"/>
                </a:solidFill>
              </a:rPr>
              <a:t>hogere medewerkertevredenheid · aantrekkelijke werkgever · minder verzuim en verloop</a:t>
            </a:r>
          </a:p>
        </p:txBody>
      </p:sp>
      <p:sp>
        <p:nvSpPr>
          <p:cNvPr id="26" name="Plan een gesprek">
            <a:hlinkClick r:id="rId2"/>
          </p:cNvPr>
          <p:cNvSpPr/>
          <p:nvPr/>
        </p:nvSpPr>
        <p:spPr>
          <a:xfrm>
            <a:off x="502920" y="8458200"/>
            <a:ext cx="5852160" cy="411480"/>
          </a:xfrm>
          <a:prstGeom prst="roundRect">
            <a:avLst>
              <a:gd name="adj" fmla="val 50000"/>
            </a:avLst>
          </a:prstGeom>
          <a:solidFill>
            <a:srgbClr val="60B3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tIns="0" bIns="0" rtlCol="0" anchor="ctr"/>
          <a:lstStyle/>
          <a:p>
            <a:pPr algn="ctr"/>
            <a:r>
              <a:rPr sz="1250" b="1">
                <a:solidFill>
                  <a:srgbClr val="FFFFFF"/>
                </a:solidFill>
              </a:rPr>
              <a:t>Hulp nodig? Plan een gesprek  →  </a:t>
            </a:r>
            <a:r>
              <a:rPr sz="1250" u="sng">
                <a:solidFill>
                  <a:srgbClr val="FFFFFF"/>
                </a:solidFill>
              </a:rPr>
              <a:t>calendly.com/anoukpiening</a:t>
            </a:r>
          </a:p>
        </p:txBody>
      </p:sp>
      <p:pic>
        <p:nvPicPr>
          <p:cNvPr id="27" name="Logo" descr="Logo-Studio-CIX-2160x540-final-WHITE_202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9338767"/>
            <a:ext cx="1828800" cy="457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60B3B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"/>
          <p:cNvSpPr txBox="1"/>
          <p:nvPr/>
        </p:nvSpPr>
        <p:spPr>
          <a:xfrm>
            <a:off x="548640" y="731520"/>
            <a:ext cx="5760720" cy="1645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2800" b="1" i="0">
                <a:solidFill>
                  <a:srgbClr val="FFFFFF"/>
                </a:solidFill>
              </a:rPr>
              <a:t>Vragen of een keer kennismaken?</a:t>
            </a:r>
          </a:p>
          <a:p>
            <a:pPr algn="l">
              <a:spcAft>
                <a:spcPts val="400"/>
              </a:spcAft>
            </a:pPr>
            <a:r>
              <a:rPr sz="2800" b="0" i="0">
                <a:solidFill>
                  <a:srgbClr val="FFFFFF"/>
                </a:solidFill>
              </a:rPr>
              <a:t>We helpen je graag.</a:t>
            </a:r>
          </a:p>
        </p:txBody>
      </p:sp>
      <p:sp>
        <p:nvSpPr>
          <p:cNvPr id="4" name="Agenda"/>
          <p:cNvSpPr txBox="1"/>
          <p:nvPr/>
        </p:nvSpPr>
        <p:spPr>
          <a:xfrm>
            <a:off x="548640" y="2514600"/>
            <a:ext cx="5760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0" i="0">
                <a:solidFill>
                  <a:srgbClr val="FFFFFF"/>
                </a:solidFill>
              </a:rPr>
              <a:t>Plan een gesprek via:</a:t>
            </a:r>
          </a:p>
        </p:txBody>
      </p:sp>
      <p:sp>
        <p:nvSpPr>
          <p:cNvPr id="5" name="Agenda link">
            <a:hlinkClick r:id="rId2"/>
          </p:cNvPr>
          <p:cNvSpPr txBox="1"/>
          <p:nvPr/>
        </p:nvSpPr>
        <p:spPr>
          <a:xfrm>
            <a:off x="548640" y="2852928"/>
            <a:ext cx="5760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700" b="1" i="0" u="sng">
                <a:solidFill>
                  <a:srgbClr val="FFFFFF"/>
                </a:solidFill>
              </a:rPr>
              <a:t>calendly.com/anoukpiening</a:t>
            </a:r>
          </a:p>
        </p:txBody>
      </p:sp>
      <p:sp>
        <p:nvSpPr>
          <p:cNvPr id="6" name="Kaart"/>
          <p:cNvSpPr/>
          <p:nvPr/>
        </p:nvSpPr>
        <p:spPr>
          <a:xfrm>
            <a:off x="548640" y="3566160"/>
            <a:ext cx="5120640" cy="15544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pic>
        <p:nvPicPr>
          <p:cNvPr id="7" name="Foto" descr="anouk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3749039"/>
            <a:ext cx="1188720" cy="1188720"/>
          </a:xfrm>
          <a:prstGeom prst="ellipse">
            <a:avLst/>
          </a:prstGeom>
        </p:spPr>
      </p:pic>
      <p:sp>
        <p:nvSpPr>
          <p:cNvPr id="8" name="Naam"/>
          <p:cNvSpPr txBox="1"/>
          <p:nvPr/>
        </p:nvSpPr>
        <p:spPr>
          <a:xfrm>
            <a:off x="2103120" y="3886200"/>
            <a:ext cx="3474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1" i="0">
                <a:solidFill>
                  <a:srgbClr val="98733A"/>
                </a:solidFill>
              </a:rPr>
              <a:t>Anouk Piening</a:t>
            </a:r>
          </a:p>
        </p:txBody>
      </p:sp>
      <p:sp>
        <p:nvSpPr>
          <p:cNvPr id="9" name="Mail">
            <a:hlinkClick r:id="rId4"/>
          </p:cNvPr>
          <p:cNvSpPr txBox="1"/>
          <p:nvPr/>
        </p:nvSpPr>
        <p:spPr>
          <a:xfrm>
            <a:off x="2103120" y="4251960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 u="sng">
                <a:solidFill>
                  <a:srgbClr val="404040"/>
                </a:solidFill>
              </a:rPr>
              <a:t>anouk@studiocix.com</a:t>
            </a:r>
          </a:p>
        </p:txBody>
      </p:sp>
      <p:sp>
        <p:nvSpPr>
          <p:cNvPr id="10" name="Telefoon"/>
          <p:cNvSpPr txBox="1"/>
          <p:nvPr/>
        </p:nvSpPr>
        <p:spPr>
          <a:xfrm>
            <a:off x="2103120" y="4572000"/>
            <a:ext cx="34747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0" i="0">
                <a:solidFill>
                  <a:srgbClr val="404040"/>
                </a:solidFill>
              </a:rPr>
              <a:t>+31 6 11953340</a:t>
            </a:r>
          </a:p>
        </p:txBody>
      </p:sp>
      <p:pic>
        <p:nvPicPr>
          <p:cNvPr id="11" name="Logo" descr="Logo-Studio-CIX-1080x1080-final-WHITE-WHITE_202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080" y="5577840"/>
            <a:ext cx="3291840" cy="3291840"/>
          </a:xfrm>
          <a:prstGeom prst="rect">
            <a:avLst/>
          </a:prstGeom>
        </p:spPr>
      </p:pic>
      <p:sp>
        <p:nvSpPr>
          <p:cNvPr id="12" name="Website">
            <a:hlinkClick r:id="rId6"/>
          </p:cNvPr>
          <p:cNvSpPr txBox="1"/>
          <p:nvPr/>
        </p:nvSpPr>
        <p:spPr>
          <a:xfrm>
            <a:off x="548640" y="8961120"/>
            <a:ext cx="576072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600" b="0" i="0" u="sng">
                <a:solidFill>
                  <a:srgbClr val="FFFFFF"/>
                </a:solidFill>
              </a:rPr>
              <a:t>studiocix.com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Vakmedianet Template-set">
  <a:themeElements>
    <a:clrScheme name="Studio CIX">
      <a:dk1>
        <a:srgbClr val="7C7C7C"/>
      </a:dk1>
      <a:lt1>
        <a:sysClr val="window" lastClr="FFFFFF"/>
      </a:lt1>
      <a:dk2>
        <a:srgbClr val="60B3BB"/>
      </a:dk2>
      <a:lt2>
        <a:srgbClr val="CEDBE6"/>
      </a:lt2>
      <a:accent1>
        <a:srgbClr val="60B3BB"/>
      </a:accent1>
      <a:accent2>
        <a:srgbClr val="98733A"/>
      </a:accent2>
      <a:accent3>
        <a:srgbClr val="4697A1"/>
      </a:accent3>
      <a:accent4>
        <a:srgbClr val="BFBFBF"/>
      </a:accent4>
      <a:accent5>
        <a:srgbClr val="A5A5A5"/>
      </a:accent5>
      <a:accent6>
        <a:srgbClr val="EEE3D3"/>
      </a:accent6>
      <a:hlink>
        <a:srgbClr val="98733A"/>
      </a:hlink>
      <a:folHlink>
        <a:srgbClr val="FFFFFF"/>
      </a:folHlink>
    </a:clrScheme>
    <a:fontScheme name="Studio CIX">
      <a:majorFont>
        <a:latin typeface="Roboto Condensed"/>
        <a:ea typeface=""/>
        <a:cs typeface=""/>
      </a:majorFont>
      <a:minorFont>
        <a:latin typeface="Roboto Condensed"/>
        <a:ea typeface=""/>
        <a:cs typeface="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46efe57-4d57-46d3-8cec-a205bf6304fc" xsi:nil="true"/>
    <lcf76f155ced4ddcb4097134ff3c332f xmlns="8f8b3583-3b50-4a6c-93c0-afa9cb4f235c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29BDB5D22094D4DB21C7208366FF3AC" ma:contentTypeVersion="15" ma:contentTypeDescription="Create a new document." ma:contentTypeScope="" ma:versionID="7ccb96da249ce278dbf907451aedc28f">
  <xsd:schema xmlns:xsd="http://www.w3.org/2001/XMLSchema" xmlns:xs="http://www.w3.org/2001/XMLSchema" xmlns:p="http://schemas.microsoft.com/office/2006/metadata/properties" xmlns:ns2="8f8b3583-3b50-4a6c-93c0-afa9cb4f235c" xmlns:ns3="846efe57-4d57-46d3-8cec-a205bf6304fc" targetNamespace="http://schemas.microsoft.com/office/2006/metadata/properties" ma:root="true" ma:fieldsID="11599bc2d8033d2bfff75260e746a73e" ns2:_="" ns3:_="">
    <xsd:import namespace="8f8b3583-3b50-4a6c-93c0-afa9cb4f235c"/>
    <xsd:import namespace="846efe57-4d57-46d3-8cec-a205bf6304f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f8b3583-3b50-4a6c-93c0-afa9cb4f235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63a8279c-9b2f-4a4f-96ba-5e00951cf5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46efe57-4d57-46d3-8cec-a205bf6304f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66de4556-3ec6-466a-aeea-7e9b952c923b}" ma:internalName="TaxCatchAll" ma:showField="CatchAllData" ma:web="846efe57-4d57-46d3-8cec-a205bf6304f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6D01F3A-4951-4103-9CC3-1613E7822014}">
  <ds:schemaRefs>
    <ds:schemaRef ds:uri="846efe57-4d57-46d3-8cec-a205bf6304fc"/>
    <ds:schemaRef ds:uri="http://www.w3.org/XML/1998/namespace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8f8b3583-3b50-4a6c-93c0-afa9cb4f235c"/>
    <ds:schemaRef ds:uri="http://purl.org/dc/terms/"/>
    <ds:schemaRef ds:uri="http://purl.org/dc/dcmitype/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223CCC9D-41F7-41B4-9F3A-09E5C43883F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00C9BAE-41B5-4447-90C2-ECBC63A127C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f8b3583-3b50-4a6c-93c0-afa9cb4f235c"/>
    <ds:schemaRef ds:uri="846efe57-4d57-46d3-8cec-a205bf6304f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1413</Words>
  <Application>Microsoft Office PowerPoint</Application>
  <PresentationFormat>A4 Paper (210x297 mm)</PresentationFormat>
  <Paragraphs>210</Paragraphs>
  <Slides>9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9" baseType="lpstr">
      <vt:lpstr>Aptos</vt:lpstr>
      <vt:lpstr>Arial</vt:lpstr>
      <vt:lpstr>Calibri</vt:lpstr>
      <vt:lpstr>Cambria</vt:lpstr>
      <vt:lpstr>Cinzel</vt:lpstr>
      <vt:lpstr>Courier New</vt:lpstr>
      <vt:lpstr>Roboto Condensed</vt:lpstr>
      <vt:lpstr>Wingdings</vt:lpstr>
      <vt:lpstr>Vakmedianet Template-set</vt:lpstr>
      <vt:lpstr>think-cell Slide</vt:lpstr>
      <vt:lpstr>PowerPoint Presentation</vt:lpstr>
      <vt:lpstr>Wij helpen organisaties om memorabele medewerker ervaringen te creëren en zo medewerkers aan te trekken en te behouden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Zo helpen wij je verder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Toegevoegde waarde van L&amp;D in de medewerkerreis</dc:title>
  <dc:subject>Gratis download van Studio CIX</dc:subject>
  <dc:creator>STUDIO CIX</dc:creator>
  <cp:lastModifiedBy>Elin de Boel</cp:lastModifiedBy>
  <cp:revision>5</cp:revision>
  <dcterms:created xsi:type="dcterms:W3CDTF">2026-06-08T08:43:04Z</dcterms:created>
  <dcterms:modified xsi:type="dcterms:W3CDTF">2026-10-21T10:30:45Z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0x010100929BDB5D22094D4DB21C7208366FF3AC</vt:lpwstr>
  </property>
  <property fmtid="{D5CDD505-2E9C-101B-9397-08002B2CF9AE}" pid="3" name="MediaServiceImageTags">
    <vt:lpwstr/>
  </property>
</Properties>
</file>