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4"/>
  </p:sldMasterIdLst>
  <p:notesMasterIdLst>
    <p:notesMasterId r:id="rId16"/>
  </p:notesMasterIdLst>
  <p:handoutMasterIdLst>
    <p:handoutMasterId r:id="rId17"/>
  </p:handoutMasterIdLst>
  <p:sldIdLst>
    <p:sldId id="4068" r:id="rId5"/>
    <p:sldId id="4065" r:id="rId6"/>
    <p:sldId id="4053" r:id="rId7"/>
    <p:sldId id="4058" r:id="rId8"/>
    <p:sldId id="4059" r:id="rId9"/>
    <p:sldId id="4060" r:id="rId10"/>
    <p:sldId id="4061" r:id="rId11"/>
    <p:sldId id="4062" r:id="rId12"/>
    <p:sldId id="4063" r:id="rId13"/>
    <p:sldId id="4066" r:id="rId14"/>
    <p:sldId id="4067" r:id="rId15"/>
  </p:sldIdLst>
  <p:sldSz cx="38879463" cy="38879463"/>
  <p:notesSz cx="6797675" cy="9928225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E6171B1C-7AC4-44C7-BCCC-DC3C129F7446}">
          <p14:sldIdLst>
            <p14:sldId id="4068"/>
            <p14:sldId id="4065"/>
            <p14:sldId id="4053"/>
            <p14:sldId id="4058"/>
            <p14:sldId id="4059"/>
            <p14:sldId id="4060"/>
            <p14:sldId id="4061"/>
            <p14:sldId id="4062"/>
            <p14:sldId id="4063"/>
            <p14:sldId id="4066"/>
            <p14:sldId id="406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ouk Piening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B3BB"/>
    <a:srgbClr val="CEDBE6"/>
    <a:srgbClr val="DA1C5C"/>
    <a:srgbClr val="8098AA"/>
    <a:srgbClr val="3494BA"/>
    <a:srgbClr val="30BACC"/>
    <a:srgbClr val="F0F3F4"/>
    <a:srgbClr val="98733A"/>
    <a:srgbClr val="5FB3BC"/>
    <a:srgbClr val="4077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8CBCF-B9DF-48C9-BDAE-EC38F9BDDE4F}" v="17" dt="2025-02-05T09:02:48.5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9" autoAdjust="0"/>
    <p:restoredTop sz="95308" autoAdjust="0"/>
  </p:normalViewPr>
  <p:slideViewPr>
    <p:cSldViewPr snapToGrid="0">
      <p:cViewPr varScale="1">
        <p:scale>
          <a:sx n="14" d="100"/>
          <a:sy n="14" d="100"/>
        </p:scale>
        <p:origin x="140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" d="100"/>
        <a:sy n="2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282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EEAAA108-FC25-4AED-AE40-B4E2E9E78B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503F751-5D05-47C5-891A-80C08ADD12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43A4E-4784-491C-AB69-74B2F24E35CE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12ABC50-DBF6-4068-B72B-A0DAC71489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78B720E-1795-4DBB-BE93-8CB3C2FC76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67036-D372-4623-94C0-635F8BE78D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1192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C596BC-FA37-459B-A0D2-0B7FE8790135}" type="datetimeFigureOut">
              <a:rPr lang="nl-NL" smtClean="0"/>
              <a:t>21-10-2026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724025" y="1241425"/>
            <a:ext cx="33496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D7F65-5299-4383-99A9-3EF851E1080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312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1pPr>
    <a:lvl2pPr marL="1865513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2pPr>
    <a:lvl3pPr marL="3731026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3pPr>
    <a:lvl4pPr marL="5596540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4pPr>
    <a:lvl5pPr marL="7462057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5pPr>
    <a:lvl6pPr marL="9327570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6pPr>
    <a:lvl7pPr marL="11193083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7pPr>
    <a:lvl8pPr marL="13058597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8pPr>
    <a:lvl9pPr marL="14924110" algn="l" defTabSz="3731026" rtl="0" eaLnBrk="1" latinLnBrk="0" hangingPunct="1">
      <a:defRPr sz="489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E7D08FDC-1598-BE9D-4B23-69B7B717A7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7"/>
          <a:stretch/>
        </p:blipFill>
        <p:spPr>
          <a:xfrm>
            <a:off x="0" y="-3828473"/>
            <a:ext cx="38879463" cy="39089989"/>
          </a:xfrm>
          <a:prstGeom prst="rect">
            <a:avLst/>
          </a:prstGeom>
        </p:spPr>
      </p:pic>
      <p:sp>
        <p:nvSpPr>
          <p:cNvPr id="15" name="Tijdelijke aanduiding voor tekst 5">
            <a:extLst>
              <a:ext uri="{FF2B5EF4-FFF2-40B4-BE49-F238E27FC236}">
                <a16:creationId xmlns:a16="http://schemas.microsoft.com/office/drawing/2014/main" id="{4F9C9590-C1A0-401C-8BA4-6053EC0EA22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11085" y="29342991"/>
            <a:ext cx="33472443" cy="9536478"/>
          </a:xfrm>
          <a:gradFill>
            <a:gsLst>
              <a:gs pos="0">
                <a:schemeClr val="tx2"/>
              </a:gs>
              <a:gs pos="74000">
                <a:schemeClr val="tx2"/>
              </a:gs>
              <a:gs pos="83000">
                <a:schemeClr val="tx2"/>
              </a:gs>
              <a:gs pos="100000">
                <a:schemeClr val="tx2"/>
              </a:gs>
            </a:gsLst>
            <a:lin ang="5400000" scaled="1"/>
          </a:gra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dirty="0"/>
              <a:t> </a:t>
            </a: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49A048C-B375-49D7-BC1A-18A239CF94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0435750"/>
              </p:ext>
            </p:extLst>
          </p:nvPr>
        </p:nvGraphicFramePr>
        <p:xfrm>
          <a:off x="6754" y="9011"/>
          <a:ext cx="6748" cy="8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49A048C-B375-49D7-BC1A-18A239CF94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54" y="9011"/>
                        <a:ext cx="6748" cy="8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tel 11">
            <a:extLst>
              <a:ext uri="{FF2B5EF4-FFF2-40B4-BE49-F238E27FC236}">
                <a16:creationId xmlns:a16="http://schemas.microsoft.com/office/drawing/2014/main" id="{E2DD6E16-F6F9-4464-95D5-CD4999F0A1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93658" y="31659009"/>
            <a:ext cx="20254035" cy="2308203"/>
          </a:xfrm>
        </p:spPr>
        <p:txBody>
          <a:bodyPr/>
          <a:lstStyle>
            <a:lvl1pPr>
              <a:defRPr sz="8929">
                <a:solidFill>
                  <a:schemeClr val="bg1"/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sp>
        <p:nvSpPr>
          <p:cNvPr id="33" name="Tijdelijke aanduiding voor verticale tekst 2">
            <a:extLst>
              <a:ext uri="{FF2B5EF4-FFF2-40B4-BE49-F238E27FC236}">
                <a16:creationId xmlns:a16="http://schemas.microsoft.com/office/drawing/2014/main" id="{A60C6614-3216-42D2-BA20-0AC6CB903E84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993658" y="35065222"/>
            <a:ext cx="17446078" cy="1628980"/>
          </a:xfrm>
        </p:spPr>
        <p:txBody>
          <a:bodyPr vert="horz" anchor="ctr"/>
          <a:lstStyle>
            <a:lvl1pPr marL="0" indent="0">
              <a:buNone/>
              <a:defRPr sz="3827" b="1" cap="all" spc="957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Naam // Datum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A30FE1D8-B3F6-AB7D-870D-BEDF7FDB861A}"/>
              </a:ext>
            </a:extLst>
          </p:cNvPr>
          <p:cNvSpPr/>
          <p:nvPr userDrawn="1"/>
        </p:nvSpPr>
        <p:spPr>
          <a:xfrm>
            <a:off x="33461359" y="29342994"/>
            <a:ext cx="5418104" cy="95364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574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5E4B843-6BED-4277-09F3-DD08DA25FFB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3171" y="28648098"/>
            <a:ext cx="6219662" cy="1105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3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8D70D078-7100-2A7C-5351-FC83150B60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75860" y="52636"/>
            <a:ext cx="39089993" cy="3908998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-124548" y="-3"/>
            <a:ext cx="39089993" cy="39142622"/>
          </a:xfrm>
          <a:prstGeom prst="rect">
            <a:avLst/>
          </a:prstGeom>
          <a:solidFill>
            <a:srgbClr val="3494B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5740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0B607C6E-CA5E-70D1-6324-BDE694679B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3171" y="28648098"/>
            <a:ext cx="6219662" cy="1105717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D67AD69-A842-975B-8E43-58FF68D26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117399" y="16265860"/>
            <a:ext cx="39082844" cy="6347755"/>
          </a:xfrm>
        </p:spPr>
        <p:txBody>
          <a:bodyPr anchor="b"/>
          <a:lstStyle>
            <a:lvl1pPr algn="ctr">
              <a:defRPr sz="15307">
                <a:solidFill>
                  <a:schemeClr val="bg1">
                    <a:lumMod val="95000"/>
                  </a:schemeClr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Klik om stijl </a:t>
            </a:r>
            <a:br>
              <a:rPr lang="nl-NL" dirty="0"/>
            </a:br>
            <a:r>
              <a:rPr lang="nl-NL" dirty="0"/>
              <a:t>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283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1" y="6"/>
            <a:ext cx="38862833" cy="38879463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5740" dirty="0"/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0B607C6E-CA5E-70D1-6324-BDE694679B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3171" y="28648098"/>
            <a:ext cx="6219662" cy="1105717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D67AD69-A842-975B-8E43-58FF68D26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117399" y="16265860"/>
            <a:ext cx="39082844" cy="6347755"/>
          </a:xfrm>
        </p:spPr>
        <p:txBody>
          <a:bodyPr anchor="b"/>
          <a:lstStyle>
            <a:lvl1pPr algn="ctr">
              <a:defRPr sz="15307">
                <a:solidFill>
                  <a:schemeClr val="bg1">
                    <a:lumMod val="95000"/>
                  </a:schemeClr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Klik om stijl </a:t>
            </a:r>
            <a:br>
              <a:rPr lang="nl-NL" dirty="0"/>
            </a:br>
            <a:r>
              <a:rPr lang="nl-NL" dirty="0"/>
              <a:t>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2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59933" y="6362915"/>
            <a:ext cx="29159597" cy="13535813"/>
          </a:xfrm>
        </p:spPr>
        <p:txBody>
          <a:bodyPr anchor="b"/>
          <a:lstStyle>
            <a:lvl1pPr algn="l">
              <a:defRPr sz="19133"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933" y="20420721"/>
            <a:ext cx="29159597" cy="9386868"/>
          </a:xfrm>
        </p:spPr>
        <p:txBody>
          <a:bodyPr/>
          <a:lstStyle>
            <a:lvl1pPr marL="0" indent="0" algn="l">
              <a:buNone/>
              <a:defRPr sz="7653"/>
            </a:lvl1pPr>
            <a:lvl2pPr marL="1457965" indent="0" algn="ctr">
              <a:buNone/>
              <a:defRPr sz="6378"/>
            </a:lvl2pPr>
            <a:lvl3pPr marL="2915930" indent="0" algn="ctr">
              <a:buNone/>
              <a:defRPr sz="5740"/>
            </a:lvl3pPr>
            <a:lvl4pPr marL="4373895" indent="0" algn="ctr">
              <a:buNone/>
              <a:defRPr sz="5102"/>
            </a:lvl4pPr>
            <a:lvl5pPr marL="5831860" indent="0" algn="ctr">
              <a:buNone/>
              <a:defRPr sz="5102"/>
            </a:lvl5pPr>
            <a:lvl6pPr marL="7289825" indent="0" algn="ctr">
              <a:buNone/>
              <a:defRPr sz="5102"/>
            </a:lvl6pPr>
            <a:lvl7pPr marL="8747790" indent="0" algn="ctr">
              <a:buNone/>
              <a:defRPr sz="5102"/>
            </a:lvl7pPr>
            <a:lvl8pPr marL="10205756" indent="0" algn="ctr">
              <a:buNone/>
              <a:defRPr sz="5102"/>
            </a:lvl8pPr>
            <a:lvl9pPr marL="11663721" indent="0" algn="ctr">
              <a:buNone/>
              <a:defRPr sz="5102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5" name="Rechte verbindingslijn 6">
            <a:extLst>
              <a:ext uri="{FF2B5EF4-FFF2-40B4-BE49-F238E27FC236}">
                <a16:creationId xmlns:a16="http://schemas.microsoft.com/office/drawing/2014/main" id="{5B4C6A11-E65E-1973-42BF-6AE6DE29D6F6}"/>
              </a:ext>
            </a:extLst>
          </p:cNvPr>
          <p:cNvCxnSpPr/>
          <p:nvPr userDrawn="1"/>
        </p:nvCxnSpPr>
        <p:spPr>
          <a:xfrm>
            <a:off x="4872708" y="20124686"/>
            <a:ext cx="29159597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62179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7136339"/>
              </p:ext>
            </p:extLst>
          </p:nvPr>
        </p:nvGraphicFramePr>
        <p:xfrm>
          <a:off x="6754" y="9011"/>
          <a:ext cx="6748" cy="8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4" y="9011"/>
                        <a:ext cx="6748" cy="8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70F1561D-2FFE-4627-8E36-D2AF2BC731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4CCC263-6A0E-4CB7-9755-B1B1AD2B63CE}"/>
              </a:ext>
            </a:extLst>
          </p:cNvPr>
          <p:cNvSpPr txBox="1"/>
          <p:nvPr userDrawn="1"/>
        </p:nvSpPr>
        <p:spPr>
          <a:xfrm>
            <a:off x="27586102" y="-1655974"/>
            <a:ext cx="11293361" cy="14102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3348" b="1" spc="121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Alleen titel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D61DB6A-9326-458D-9CE5-FB306432F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verticale tekst 2">
            <a:extLst>
              <a:ext uri="{FF2B5EF4-FFF2-40B4-BE49-F238E27FC236}">
                <a16:creationId xmlns:a16="http://schemas.microsoft.com/office/drawing/2014/main" id="{DBB41C1B-A9F0-4A2C-AEC6-AAABAC9452D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337157" y="7540450"/>
            <a:ext cx="15141319" cy="3143012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5102" b="1" cap="all" spc="478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1</a:t>
            </a:r>
          </a:p>
        </p:txBody>
      </p:sp>
      <p:sp>
        <p:nvSpPr>
          <p:cNvPr id="22" name="Tijdelijke aanduiding voor verticale tekst 2">
            <a:extLst>
              <a:ext uri="{FF2B5EF4-FFF2-40B4-BE49-F238E27FC236}">
                <a16:creationId xmlns:a16="http://schemas.microsoft.com/office/drawing/2014/main" id="{CA49F218-8F8D-44EC-9FC0-7C1B583E2A57}"/>
              </a:ext>
            </a:extLst>
          </p:cNvPr>
          <p:cNvSpPr>
            <a:spLocks noGrp="1"/>
          </p:cNvSpPr>
          <p:nvPr>
            <p:ph type="body" orient="vert" idx="14" hasCustomPrompt="1"/>
          </p:nvPr>
        </p:nvSpPr>
        <p:spPr>
          <a:xfrm>
            <a:off x="3337157" y="13395148"/>
            <a:ext cx="15141319" cy="3143012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5102" b="1" cap="all" spc="478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2</a:t>
            </a:r>
          </a:p>
        </p:txBody>
      </p:sp>
      <p:sp>
        <p:nvSpPr>
          <p:cNvPr id="24" name="Tijdelijke aanduiding voor verticale tekst 2">
            <a:extLst>
              <a:ext uri="{FF2B5EF4-FFF2-40B4-BE49-F238E27FC236}">
                <a16:creationId xmlns:a16="http://schemas.microsoft.com/office/drawing/2014/main" id="{7876D17A-D4D3-4555-8495-ABCFAB19699B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3337157" y="19249847"/>
            <a:ext cx="15141319" cy="3143012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5102" b="1" cap="all" spc="478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3</a:t>
            </a:r>
          </a:p>
        </p:txBody>
      </p:sp>
      <p:sp>
        <p:nvSpPr>
          <p:cNvPr id="28" name="Tijdelijke aanduiding voor verticale tekst 2">
            <a:extLst>
              <a:ext uri="{FF2B5EF4-FFF2-40B4-BE49-F238E27FC236}">
                <a16:creationId xmlns:a16="http://schemas.microsoft.com/office/drawing/2014/main" id="{67B60ACF-ABA8-47BA-B42F-C694E0B20F92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3337157" y="25104539"/>
            <a:ext cx="15141319" cy="3143012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5102" b="1" cap="all" spc="478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4</a:t>
            </a:r>
          </a:p>
        </p:txBody>
      </p:sp>
      <p:sp>
        <p:nvSpPr>
          <p:cNvPr id="30" name="Tijdelijke aanduiding voor verticale tekst 2">
            <a:extLst>
              <a:ext uri="{FF2B5EF4-FFF2-40B4-BE49-F238E27FC236}">
                <a16:creationId xmlns:a16="http://schemas.microsoft.com/office/drawing/2014/main" id="{EC627BFA-866A-4750-ABE8-491B166F455A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21750907" y="7540450"/>
            <a:ext cx="15141319" cy="3143012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5102" b="1" cap="all" spc="478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5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864F78FE-A38B-4D3A-A3D2-34F69AAC269B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21750907" y="13395148"/>
            <a:ext cx="15141319" cy="3143012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5102" b="1" cap="all" spc="478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6</a:t>
            </a:r>
          </a:p>
        </p:txBody>
      </p:sp>
      <p:sp>
        <p:nvSpPr>
          <p:cNvPr id="34" name="Tijdelijke aanduiding voor verticale tekst 2">
            <a:extLst>
              <a:ext uri="{FF2B5EF4-FFF2-40B4-BE49-F238E27FC236}">
                <a16:creationId xmlns:a16="http://schemas.microsoft.com/office/drawing/2014/main" id="{DB8E5FC1-1466-4514-8D8B-426E0ED62613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21750907" y="19249847"/>
            <a:ext cx="15141319" cy="3143012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5102" b="1" cap="all" spc="478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7</a:t>
            </a:r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A7DA6071-7AD4-4FCB-82B0-3D35BE5D253A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21750907" y="25104539"/>
            <a:ext cx="15141319" cy="3143012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5102" b="1" cap="all" spc="478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8</a:t>
            </a:r>
          </a:p>
        </p:txBody>
      </p:sp>
      <p:sp>
        <p:nvSpPr>
          <p:cNvPr id="38" name="Tijdelijke aanduiding voor verticale tekst 2">
            <a:extLst>
              <a:ext uri="{FF2B5EF4-FFF2-40B4-BE49-F238E27FC236}">
                <a16:creationId xmlns:a16="http://schemas.microsoft.com/office/drawing/2014/main" id="{1EA8BB61-AED5-4B83-A7FC-91C31877DD5E}"/>
              </a:ext>
            </a:extLst>
          </p:cNvPr>
          <p:cNvSpPr>
            <a:spLocks noGrp="1"/>
          </p:cNvSpPr>
          <p:nvPr>
            <p:ph type="body" orient="vert" idx="28" hasCustomPrompt="1"/>
          </p:nvPr>
        </p:nvSpPr>
        <p:spPr>
          <a:xfrm>
            <a:off x="1962683" y="7540450"/>
            <a:ext cx="2357259" cy="3143012"/>
          </a:xfrm>
          <a:prstGeom prst="round2DiagRect">
            <a:avLst/>
          </a:prstGeom>
          <a:solidFill>
            <a:schemeClr val="tx2">
              <a:lumMod val="50000"/>
            </a:schemeClr>
          </a:solidFill>
        </p:spPr>
        <p:txBody>
          <a:bodyPr vert="horz" anchor="ctr"/>
          <a:lstStyle>
            <a:lvl1pPr marL="0" indent="0" algn="ctr">
              <a:buNone/>
              <a:defRPr sz="574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01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34DCDD3C-E5EC-4EAC-AEFF-E17C64EC441C}"/>
              </a:ext>
            </a:extLst>
          </p:cNvPr>
          <p:cNvSpPr>
            <a:spLocks noGrp="1"/>
          </p:cNvSpPr>
          <p:nvPr>
            <p:ph type="body" orient="vert" idx="29" hasCustomPrompt="1"/>
          </p:nvPr>
        </p:nvSpPr>
        <p:spPr>
          <a:xfrm>
            <a:off x="1962683" y="13395148"/>
            <a:ext cx="2357259" cy="3143012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txBody>
          <a:bodyPr vert="horz" anchor="ctr"/>
          <a:lstStyle>
            <a:lvl1pPr marL="0" indent="0" algn="ctr">
              <a:buNone/>
              <a:defRPr sz="574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02</a:t>
            </a:r>
          </a:p>
        </p:txBody>
      </p:sp>
      <p:sp>
        <p:nvSpPr>
          <p:cNvPr id="40" name="Tijdelijke aanduiding voor verticale tekst 2">
            <a:extLst>
              <a:ext uri="{FF2B5EF4-FFF2-40B4-BE49-F238E27FC236}">
                <a16:creationId xmlns:a16="http://schemas.microsoft.com/office/drawing/2014/main" id="{615BE592-09E2-4EF4-AA38-245D7DFCF0AD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1962683" y="19249847"/>
            <a:ext cx="2357259" cy="3143012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anchor="ctr"/>
          <a:lstStyle>
            <a:lvl1pPr marL="0" indent="0" algn="ctr">
              <a:buNone/>
              <a:defRPr sz="574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03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6B6DC929-26BE-4860-B240-52B3B9993EC6}"/>
              </a:ext>
            </a:extLst>
          </p:cNvPr>
          <p:cNvSpPr>
            <a:spLocks noGrp="1"/>
          </p:cNvSpPr>
          <p:nvPr>
            <p:ph type="body" orient="vert" idx="31" hasCustomPrompt="1"/>
          </p:nvPr>
        </p:nvSpPr>
        <p:spPr>
          <a:xfrm>
            <a:off x="1962683" y="25104539"/>
            <a:ext cx="2357259" cy="3143012"/>
          </a:xfrm>
          <a:prstGeom prst="round2Diag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anchor="ctr"/>
          <a:lstStyle>
            <a:lvl1pPr marL="0" indent="0" algn="ctr">
              <a:buNone/>
              <a:defRPr sz="5740" b="1" cap="none" spc="0" baseline="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04</a:t>
            </a:r>
          </a:p>
        </p:txBody>
      </p:sp>
      <p:sp>
        <p:nvSpPr>
          <p:cNvPr id="42" name="Tijdelijke aanduiding voor verticale tekst 2">
            <a:extLst>
              <a:ext uri="{FF2B5EF4-FFF2-40B4-BE49-F238E27FC236}">
                <a16:creationId xmlns:a16="http://schemas.microsoft.com/office/drawing/2014/main" id="{CDFCEE6D-A39E-4ADC-8C52-1D06E5A4C8A3}"/>
              </a:ext>
            </a:extLst>
          </p:cNvPr>
          <p:cNvSpPr>
            <a:spLocks noGrp="1"/>
          </p:cNvSpPr>
          <p:nvPr>
            <p:ph type="body" orient="vert" idx="32" hasCustomPrompt="1"/>
          </p:nvPr>
        </p:nvSpPr>
        <p:spPr>
          <a:xfrm>
            <a:off x="20376426" y="7540450"/>
            <a:ext cx="2357259" cy="3143012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anchor="ctr"/>
          <a:lstStyle>
            <a:lvl1pPr marL="0" indent="0" algn="ctr">
              <a:buNone/>
              <a:defRPr sz="574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05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060388F8-B7F1-469E-AAE1-0FC39B2621BA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20376426" y="13395148"/>
            <a:ext cx="2357259" cy="3143012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anchor="ctr"/>
          <a:lstStyle>
            <a:lvl1pPr marL="0" indent="0" algn="ctr">
              <a:buNone/>
              <a:defRPr sz="574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06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989F461-CD33-4CE3-932E-AD3EDCC81554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20376426" y="19249847"/>
            <a:ext cx="2357259" cy="3143012"/>
          </a:xfrm>
          <a:prstGeom prst="round2DiagRect">
            <a:avLst/>
          </a:prstGeom>
          <a:solidFill>
            <a:schemeClr val="accent1">
              <a:lumMod val="50000"/>
            </a:schemeClr>
          </a:solidFill>
        </p:spPr>
        <p:txBody>
          <a:bodyPr vert="horz" anchor="ctr"/>
          <a:lstStyle>
            <a:lvl1pPr marL="0" indent="0" algn="ctr">
              <a:buNone/>
              <a:defRPr sz="574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07</a:t>
            </a:r>
          </a:p>
        </p:txBody>
      </p:sp>
      <p:sp>
        <p:nvSpPr>
          <p:cNvPr id="45" name="Tijdelijke aanduiding voor verticale tekst 2">
            <a:extLst>
              <a:ext uri="{FF2B5EF4-FFF2-40B4-BE49-F238E27FC236}">
                <a16:creationId xmlns:a16="http://schemas.microsoft.com/office/drawing/2014/main" id="{536B2D55-DEBF-4448-ABB5-C4BC0F6F6D2A}"/>
              </a:ext>
            </a:extLst>
          </p:cNvPr>
          <p:cNvSpPr>
            <a:spLocks noGrp="1"/>
          </p:cNvSpPr>
          <p:nvPr>
            <p:ph type="body" orient="vert" idx="35" hasCustomPrompt="1"/>
          </p:nvPr>
        </p:nvSpPr>
        <p:spPr>
          <a:xfrm>
            <a:off x="20376426" y="25104539"/>
            <a:ext cx="2357259" cy="3143012"/>
          </a:xfrm>
          <a:prstGeom prst="round2DiagRect">
            <a:avLst/>
          </a:prstGeom>
          <a:solidFill>
            <a:schemeClr val="accent2">
              <a:lumMod val="10000"/>
            </a:schemeClr>
          </a:solidFill>
        </p:spPr>
        <p:txBody>
          <a:bodyPr vert="horz" anchor="ctr"/>
          <a:lstStyle>
            <a:lvl1pPr marL="0" indent="0" algn="ctr">
              <a:buNone/>
              <a:defRPr sz="5740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08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618AD25E-F901-4F43-B1D2-3A809BEA1C58}"/>
              </a:ext>
            </a:extLst>
          </p:cNvPr>
          <p:cNvCxnSpPr/>
          <p:nvPr userDrawn="1"/>
        </p:nvCxnSpPr>
        <p:spPr>
          <a:xfrm>
            <a:off x="2672963" y="6482756"/>
            <a:ext cx="33533537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7111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buSzPct val="25000"/>
            </a:pPr>
            <a:fld id="{00000000-1234-1234-1234-123412341234}" type="slidenum">
              <a:rPr lang="nl-NL" sz="2870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nl-NL" sz="287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E49A7AFE-CB6D-4369-B1BE-211D10A92483}"/>
              </a:ext>
            </a:extLst>
          </p:cNvPr>
          <p:cNvCxnSpPr/>
          <p:nvPr userDrawn="1"/>
        </p:nvCxnSpPr>
        <p:spPr>
          <a:xfrm>
            <a:off x="2672963" y="6482756"/>
            <a:ext cx="33533537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41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7" name="Rechte verbindingslijn 5">
            <a:extLst>
              <a:ext uri="{FF2B5EF4-FFF2-40B4-BE49-F238E27FC236}">
                <a16:creationId xmlns:a16="http://schemas.microsoft.com/office/drawing/2014/main" id="{98C31447-F8EA-A142-CDD2-CB0E35BABC94}"/>
              </a:ext>
            </a:extLst>
          </p:cNvPr>
          <p:cNvCxnSpPr/>
          <p:nvPr userDrawn="1"/>
        </p:nvCxnSpPr>
        <p:spPr>
          <a:xfrm>
            <a:off x="2672963" y="6482756"/>
            <a:ext cx="33533537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3895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1" y="6"/>
            <a:ext cx="38862833" cy="38879463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5740" dirty="0"/>
          </a:p>
        </p:txBody>
      </p:sp>
      <p:pic>
        <p:nvPicPr>
          <p:cNvPr id="5" name="Afbeelding 4" descr="Afbeelding met Lettertype, Graphics, logo, tekst&#10;&#10;Automatisch gegenereerde beschrijving">
            <a:extLst>
              <a:ext uri="{FF2B5EF4-FFF2-40B4-BE49-F238E27FC236}">
                <a16:creationId xmlns:a16="http://schemas.microsoft.com/office/drawing/2014/main" id="{FC434CE7-F6DF-5C0F-7632-C45D907802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977" y="1600851"/>
            <a:ext cx="21539509" cy="4202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31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72963" y="10349857"/>
            <a:ext cx="16523772" cy="24668662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82728" y="10349857"/>
            <a:ext cx="16523772" cy="2466866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9E80CFE2-A06E-3BFF-CC13-CD0090DE443E}"/>
              </a:ext>
            </a:extLst>
          </p:cNvPr>
          <p:cNvCxnSpPr/>
          <p:nvPr userDrawn="1"/>
        </p:nvCxnSpPr>
        <p:spPr>
          <a:xfrm>
            <a:off x="2672963" y="6482756"/>
            <a:ext cx="33533537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56705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8029" y="2591964"/>
            <a:ext cx="12539638" cy="9071875"/>
          </a:xfrm>
        </p:spPr>
        <p:txBody>
          <a:bodyPr anchor="b"/>
          <a:lstStyle>
            <a:lvl1pPr>
              <a:defRPr sz="10204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28836" y="5597926"/>
            <a:ext cx="19682728" cy="27629618"/>
          </a:xfrm>
        </p:spPr>
        <p:txBody>
          <a:bodyPr/>
          <a:lstStyle>
            <a:lvl1pPr>
              <a:defRPr sz="10204"/>
            </a:lvl1pPr>
            <a:lvl2pPr>
              <a:defRPr sz="8929"/>
            </a:lvl2pPr>
            <a:lvl3pPr>
              <a:defRPr sz="7653"/>
            </a:lvl3pPr>
            <a:lvl4pPr>
              <a:defRPr sz="6378"/>
            </a:lvl4pPr>
            <a:lvl5pPr>
              <a:defRPr sz="6378"/>
            </a:lvl5pPr>
            <a:lvl6pPr>
              <a:defRPr sz="6378"/>
            </a:lvl6pPr>
            <a:lvl7pPr>
              <a:defRPr sz="6378"/>
            </a:lvl7pPr>
            <a:lvl8pPr>
              <a:defRPr sz="6378"/>
            </a:lvl8pPr>
            <a:lvl9pPr>
              <a:defRPr sz="6378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78029" y="11663839"/>
            <a:ext cx="12539638" cy="21608704"/>
          </a:xfrm>
        </p:spPr>
        <p:txBody>
          <a:bodyPr/>
          <a:lstStyle>
            <a:lvl1pPr marL="0" indent="0">
              <a:buNone/>
              <a:defRPr sz="5102"/>
            </a:lvl1pPr>
            <a:lvl2pPr marL="1457965" indent="0">
              <a:buNone/>
              <a:defRPr sz="4464"/>
            </a:lvl2pPr>
            <a:lvl3pPr marL="2915930" indent="0">
              <a:buNone/>
              <a:defRPr sz="3827"/>
            </a:lvl3pPr>
            <a:lvl4pPr marL="4373895" indent="0">
              <a:buNone/>
              <a:defRPr sz="3189"/>
            </a:lvl4pPr>
            <a:lvl5pPr marL="5831860" indent="0">
              <a:buNone/>
              <a:defRPr sz="3189"/>
            </a:lvl5pPr>
            <a:lvl6pPr marL="7289825" indent="0">
              <a:buNone/>
              <a:defRPr sz="3189"/>
            </a:lvl6pPr>
            <a:lvl7pPr marL="8747790" indent="0">
              <a:buNone/>
              <a:defRPr sz="3189"/>
            </a:lvl7pPr>
            <a:lvl8pPr marL="10205756" indent="0">
              <a:buNone/>
              <a:defRPr sz="3189"/>
            </a:lvl8pPr>
            <a:lvl9pPr marL="11663721" indent="0">
              <a:buNone/>
              <a:defRPr sz="3189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FE3DB69-82BA-55C0-D2FF-40FEAB784B79}"/>
              </a:ext>
            </a:extLst>
          </p:cNvPr>
          <p:cNvCxnSpPr>
            <a:cxnSpLocks/>
          </p:cNvCxnSpPr>
          <p:nvPr userDrawn="1"/>
        </p:nvCxnSpPr>
        <p:spPr>
          <a:xfrm>
            <a:off x="2672965" y="11663839"/>
            <a:ext cx="12544702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24185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8029" y="2591964"/>
            <a:ext cx="12539638" cy="9071875"/>
          </a:xfrm>
        </p:spPr>
        <p:txBody>
          <a:bodyPr anchor="b"/>
          <a:lstStyle>
            <a:lvl1pPr>
              <a:defRPr sz="10204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28836" y="5597926"/>
            <a:ext cx="19682728" cy="27629618"/>
          </a:xfrm>
        </p:spPr>
        <p:txBody>
          <a:bodyPr anchor="t"/>
          <a:lstStyle>
            <a:lvl1pPr marL="0" indent="0">
              <a:buNone/>
              <a:defRPr sz="10204"/>
            </a:lvl1pPr>
            <a:lvl2pPr marL="1457965" indent="0">
              <a:buNone/>
              <a:defRPr sz="8929"/>
            </a:lvl2pPr>
            <a:lvl3pPr marL="2915930" indent="0">
              <a:buNone/>
              <a:defRPr sz="7653"/>
            </a:lvl3pPr>
            <a:lvl4pPr marL="4373895" indent="0">
              <a:buNone/>
              <a:defRPr sz="6378"/>
            </a:lvl4pPr>
            <a:lvl5pPr marL="5831860" indent="0">
              <a:buNone/>
              <a:defRPr sz="6378"/>
            </a:lvl5pPr>
            <a:lvl6pPr marL="7289825" indent="0">
              <a:buNone/>
              <a:defRPr sz="6378"/>
            </a:lvl6pPr>
            <a:lvl7pPr marL="8747790" indent="0">
              <a:buNone/>
              <a:defRPr sz="6378"/>
            </a:lvl7pPr>
            <a:lvl8pPr marL="10205756" indent="0">
              <a:buNone/>
              <a:defRPr sz="6378"/>
            </a:lvl8pPr>
            <a:lvl9pPr marL="11663721" indent="0">
              <a:buNone/>
              <a:defRPr sz="6378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78029" y="11663839"/>
            <a:ext cx="12539638" cy="21608704"/>
          </a:xfrm>
        </p:spPr>
        <p:txBody>
          <a:bodyPr/>
          <a:lstStyle>
            <a:lvl1pPr marL="0" indent="0">
              <a:buNone/>
              <a:defRPr sz="5102"/>
            </a:lvl1pPr>
            <a:lvl2pPr marL="1457965" indent="0">
              <a:buNone/>
              <a:defRPr sz="4464"/>
            </a:lvl2pPr>
            <a:lvl3pPr marL="2915930" indent="0">
              <a:buNone/>
              <a:defRPr sz="3827"/>
            </a:lvl3pPr>
            <a:lvl4pPr marL="4373895" indent="0">
              <a:buNone/>
              <a:defRPr sz="3189"/>
            </a:lvl4pPr>
            <a:lvl5pPr marL="5831860" indent="0">
              <a:buNone/>
              <a:defRPr sz="3189"/>
            </a:lvl5pPr>
            <a:lvl6pPr marL="7289825" indent="0">
              <a:buNone/>
              <a:defRPr sz="3189"/>
            </a:lvl6pPr>
            <a:lvl7pPr marL="8747790" indent="0">
              <a:buNone/>
              <a:defRPr sz="3189"/>
            </a:lvl7pPr>
            <a:lvl8pPr marL="10205756" indent="0">
              <a:buNone/>
              <a:defRPr sz="3189"/>
            </a:lvl8pPr>
            <a:lvl9pPr marL="11663721" indent="0">
              <a:buNone/>
              <a:defRPr sz="3189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60FDB4DB-63E8-465F-B27E-71AFD690F49E}"/>
              </a:ext>
            </a:extLst>
          </p:cNvPr>
          <p:cNvCxnSpPr>
            <a:cxnSpLocks/>
          </p:cNvCxnSpPr>
          <p:nvPr userDrawn="1"/>
        </p:nvCxnSpPr>
        <p:spPr>
          <a:xfrm>
            <a:off x="2672965" y="11663839"/>
            <a:ext cx="12544702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2198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783122"/>
              </p:ext>
            </p:extLst>
          </p:nvPr>
        </p:nvGraphicFramePr>
        <p:xfrm>
          <a:off x="6754" y="9011"/>
          <a:ext cx="6748" cy="8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4" y="9011"/>
                        <a:ext cx="6748" cy="8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993658" y="7217960"/>
            <a:ext cx="17446078" cy="27800568"/>
          </a:xfrm>
        </p:spPr>
        <p:txBody>
          <a:bodyPr vert="horz">
            <a:normAutofit/>
          </a:bodyPr>
          <a:lstStyle>
            <a:lvl1pPr>
              <a:defRPr sz="6378"/>
            </a:lvl1pPr>
            <a:lvl2pPr>
              <a:defRPr sz="5740"/>
            </a:lvl2pPr>
            <a:lvl3pPr>
              <a:defRPr sz="5102"/>
            </a:lvl3pPr>
            <a:lvl4pPr>
              <a:defRPr sz="4464"/>
            </a:lvl4pPr>
            <a:lvl5pPr>
              <a:defRPr sz="4464"/>
            </a:lvl5pPr>
            <a:lvl6pPr>
              <a:defRPr sz="4464"/>
            </a:lvl6pPr>
            <a:lvl7pPr>
              <a:defRPr sz="4464"/>
            </a:lvl7pPr>
            <a:lvl8pPr>
              <a:defRPr sz="4464"/>
            </a:lvl8pPr>
            <a:lvl9pPr>
              <a:defRPr sz="4464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1405160" y="0"/>
            <a:ext cx="17474303" cy="38879463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251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658" y="2564982"/>
            <a:ext cx="17446078" cy="1826966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C0E2CD-88A4-4165-ADF2-29369CCA8E59}"/>
              </a:ext>
            </a:extLst>
          </p:cNvPr>
          <p:cNvCxnSpPr>
            <a:cxnSpLocks/>
          </p:cNvCxnSpPr>
          <p:nvPr userDrawn="1"/>
        </p:nvCxnSpPr>
        <p:spPr>
          <a:xfrm>
            <a:off x="1993657" y="6482756"/>
            <a:ext cx="17446075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4078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8410075"/>
              </p:ext>
            </p:extLst>
          </p:nvPr>
        </p:nvGraphicFramePr>
        <p:xfrm>
          <a:off x="6754" y="9011"/>
          <a:ext cx="6748" cy="8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4" y="9011"/>
                        <a:ext cx="6748" cy="8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9189832" y="7217960"/>
            <a:ext cx="17446078" cy="27800568"/>
          </a:xfrm>
        </p:spPr>
        <p:txBody>
          <a:bodyPr vert="horz">
            <a:normAutofit/>
          </a:bodyPr>
          <a:lstStyle>
            <a:lvl1pPr>
              <a:defRPr sz="6378"/>
            </a:lvl1pPr>
            <a:lvl2pPr>
              <a:defRPr sz="5740"/>
            </a:lvl2pPr>
            <a:lvl3pPr>
              <a:defRPr sz="5102"/>
            </a:lvl3pPr>
            <a:lvl4pPr>
              <a:defRPr sz="4464"/>
            </a:lvl4pPr>
            <a:lvl5pPr>
              <a:defRPr sz="4464"/>
            </a:lvl5pPr>
            <a:lvl6pPr>
              <a:defRPr sz="4464"/>
            </a:lvl6pPr>
            <a:lvl7pPr>
              <a:defRPr sz="4464"/>
            </a:lvl7pPr>
            <a:lvl8pPr>
              <a:defRPr sz="4464"/>
            </a:lvl8pPr>
            <a:lvl9pPr>
              <a:defRPr sz="4464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7474303" cy="38879463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251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89832" y="2564982"/>
            <a:ext cx="17446078" cy="1826966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C0E2CD-88A4-4165-ADF2-29369CCA8E59}"/>
              </a:ext>
            </a:extLst>
          </p:cNvPr>
          <p:cNvCxnSpPr>
            <a:cxnSpLocks/>
          </p:cNvCxnSpPr>
          <p:nvPr userDrawn="1"/>
        </p:nvCxnSpPr>
        <p:spPr>
          <a:xfrm>
            <a:off x="19189831" y="6482756"/>
            <a:ext cx="17446075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557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% + Grafiek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6754" y="9011"/>
          <a:ext cx="6748" cy="8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4" y="9011"/>
                        <a:ext cx="6748" cy="8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993653" y="7217960"/>
            <a:ext cx="17449838" cy="27800568"/>
          </a:xfrm>
        </p:spPr>
        <p:txBody>
          <a:bodyPr vert="horz">
            <a:normAutofit/>
          </a:bodyPr>
          <a:lstStyle>
            <a:lvl1pPr>
              <a:defRPr sz="6378"/>
            </a:lvl1pPr>
            <a:lvl2pPr>
              <a:defRPr sz="5740"/>
            </a:lvl2pPr>
            <a:lvl3pPr>
              <a:defRPr sz="5102"/>
            </a:lvl3pPr>
            <a:lvl4pPr>
              <a:defRPr sz="4464"/>
            </a:lvl4pPr>
            <a:lvl5pPr>
              <a:defRPr sz="4464"/>
            </a:lvl5pPr>
            <a:lvl6pPr>
              <a:defRPr sz="4464"/>
            </a:lvl6pPr>
            <a:lvl7pPr>
              <a:defRPr sz="4464"/>
            </a:lvl7pPr>
            <a:lvl8pPr>
              <a:defRPr sz="4464"/>
            </a:lvl8pPr>
            <a:lvl9pPr>
              <a:defRPr sz="4464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10" name="Tijdelijke aanduiding voor grafiek 7">
            <a:extLst>
              <a:ext uri="{FF2B5EF4-FFF2-40B4-BE49-F238E27FC236}">
                <a16:creationId xmlns:a16="http://schemas.microsoft.com/office/drawing/2014/main" id="{E8AEC30F-ABD6-4382-9813-A38BF21E8A5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21437711" y="7217957"/>
            <a:ext cx="15476306" cy="27800562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251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D9237F4-8026-4F6C-9106-B1FE3033F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8E936B3-B28B-49DE-B97B-98CB420D3C49}"/>
              </a:ext>
            </a:extLst>
          </p:cNvPr>
          <p:cNvSpPr txBox="1"/>
          <p:nvPr userDrawn="1"/>
        </p:nvSpPr>
        <p:spPr>
          <a:xfrm>
            <a:off x="27586102" y="-1655974"/>
            <a:ext cx="11293361" cy="14102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3348" b="1" spc="121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 50% + Grafiek 50%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EE6B1-90F4-4536-87ED-786DB936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655" y="2069974"/>
            <a:ext cx="34212846" cy="3702659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C8B1859F-638A-4856-84B7-23CBECB53A34}"/>
              </a:ext>
            </a:extLst>
          </p:cNvPr>
          <p:cNvCxnSpPr>
            <a:cxnSpLocks/>
          </p:cNvCxnSpPr>
          <p:nvPr userDrawn="1"/>
        </p:nvCxnSpPr>
        <p:spPr>
          <a:xfrm>
            <a:off x="1993657" y="6482756"/>
            <a:ext cx="17446075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920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783122"/>
              </p:ext>
            </p:extLst>
          </p:nvPr>
        </p:nvGraphicFramePr>
        <p:xfrm>
          <a:off x="6754" y="9011"/>
          <a:ext cx="6748" cy="8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4" y="9011"/>
                        <a:ext cx="6748" cy="8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993658" y="7217960"/>
            <a:ext cx="17446078" cy="27800568"/>
          </a:xfrm>
        </p:spPr>
        <p:txBody>
          <a:bodyPr vert="horz">
            <a:normAutofit/>
          </a:bodyPr>
          <a:lstStyle>
            <a:lvl1pPr>
              <a:defRPr sz="6378"/>
            </a:lvl1pPr>
            <a:lvl2pPr>
              <a:defRPr sz="5740"/>
            </a:lvl2pPr>
            <a:lvl3pPr>
              <a:defRPr sz="5102"/>
            </a:lvl3pPr>
            <a:lvl4pPr>
              <a:defRPr sz="4464"/>
            </a:lvl4pPr>
            <a:lvl5pPr>
              <a:defRPr sz="4464"/>
            </a:lvl5pPr>
            <a:lvl6pPr>
              <a:defRPr sz="4464"/>
            </a:lvl6pPr>
            <a:lvl7pPr>
              <a:defRPr sz="4464"/>
            </a:lvl7pPr>
            <a:lvl8pPr>
              <a:defRPr sz="4464"/>
            </a:lvl8pPr>
            <a:lvl9pPr>
              <a:defRPr sz="4464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1405160" y="0"/>
            <a:ext cx="17474303" cy="38879463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251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658" y="2564982"/>
            <a:ext cx="17446078" cy="1826966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0" name="Rechte verbindingslijn 8">
            <a:extLst>
              <a:ext uri="{FF2B5EF4-FFF2-40B4-BE49-F238E27FC236}">
                <a16:creationId xmlns:a16="http://schemas.microsoft.com/office/drawing/2014/main" id="{C89071E5-03F4-A918-452E-6BC4377521AE}"/>
              </a:ext>
            </a:extLst>
          </p:cNvPr>
          <p:cNvCxnSpPr>
            <a:cxnSpLocks/>
          </p:cNvCxnSpPr>
          <p:nvPr userDrawn="1"/>
        </p:nvCxnSpPr>
        <p:spPr>
          <a:xfrm>
            <a:off x="1993657" y="6482756"/>
            <a:ext cx="17446075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125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0% + Grafiek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6754" y="9011"/>
          <a:ext cx="6748" cy="8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54" y="9011"/>
                        <a:ext cx="6748" cy="8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993653" y="7217960"/>
            <a:ext cx="17449838" cy="27800568"/>
          </a:xfrm>
        </p:spPr>
        <p:txBody>
          <a:bodyPr vert="horz">
            <a:normAutofit/>
          </a:bodyPr>
          <a:lstStyle>
            <a:lvl1pPr>
              <a:defRPr sz="6378"/>
            </a:lvl1pPr>
            <a:lvl2pPr>
              <a:defRPr sz="5740"/>
            </a:lvl2pPr>
            <a:lvl3pPr>
              <a:defRPr sz="5102"/>
            </a:lvl3pPr>
            <a:lvl4pPr>
              <a:defRPr sz="4464"/>
            </a:lvl4pPr>
            <a:lvl5pPr>
              <a:defRPr sz="4464"/>
            </a:lvl5pPr>
            <a:lvl6pPr>
              <a:defRPr sz="4464"/>
            </a:lvl6pPr>
            <a:lvl7pPr>
              <a:defRPr sz="4464"/>
            </a:lvl7pPr>
            <a:lvl8pPr>
              <a:defRPr sz="4464"/>
            </a:lvl8pPr>
            <a:lvl9pPr>
              <a:defRPr sz="4464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10" name="Tijdelijke aanduiding voor grafiek 7">
            <a:extLst>
              <a:ext uri="{FF2B5EF4-FFF2-40B4-BE49-F238E27FC236}">
                <a16:creationId xmlns:a16="http://schemas.microsoft.com/office/drawing/2014/main" id="{E8AEC30F-ABD6-4382-9813-A38BF21E8A5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21437711" y="7217957"/>
            <a:ext cx="15476306" cy="27800562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251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D9237F4-8026-4F6C-9106-B1FE3033F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8E936B3-B28B-49DE-B97B-98CB420D3C49}"/>
              </a:ext>
            </a:extLst>
          </p:cNvPr>
          <p:cNvSpPr txBox="1"/>
          <p:nvPr userDrawn="1"/>
        </p:nvSpPr>
        <p:spPr>
          <a:xfrm>
            <a:off x="27586102" y="-1655974"/>
            <a:ext cx="11293361" cy="141021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3348" b="1" spc="121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 50% + Grafiek 50%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EE6B1-90F4-4536-87ED-786DB936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655" y="2069974"/>
            <a:ext cx="34212846" cy="3702659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8">
            <a:extLst>
              <a:ext uri="{FF2B5EF4-FFF2-40B4-BE49-F238E27FC236}">
                <a16:creationId xmlns:a16="http://schemas.microsoft.com/office/drawing/2014/main" id="{7EFE2CE8-2BFE-4941-9A50-43B6F81A09F7}"/>
              </a:ext>
            </a:extLst>
          </p:cNvPr>
          <p:cNvCxnSpPr>
            <a:cxnSpLocks/>
          </p:cNvCxnSpPr>
          <p:nvPr userDrawn="1"/>
        </p:nvCxnSpPr>
        <p:spPr>
          <a:xfrm>
            <a:off x="1993657" y="6482756"/>
            <a:ext cx="17446075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733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Afbeelding 5" descr="Afbeelding met Lettertype, Graphics, logo, typografie&#10;&#10;Automatisch gegenereerde beschrijving">
            <a:extLst>
              <a:ext uri="{FF2B5EF4-FFF2-40B4-BE49-F238E27FC236}">
                <a16:creationId xmlns:a16="http://schemas.microsoft.com/office/drawing/2014/main" id="{7521C332-250C-66F0-5568-066D5AB85B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6" y="37016267"/>
            <a:ext cx="7988224" cy="155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376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72976" y="1230633"/>
            <a:ext cx="33533524" cy="495293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72963" y="7217945"/>
            <a:ext cx="33533537" cy="27800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9230" y="36035505"/>
            <a:ext cx="2113733" cy="20699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2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28DAEA1-D689-4FD8-9ACB-1B716F64A8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969496516"/>
              </p:ext>
            </p:extLst>
          </p:nvPr>
        </p:nvGraphicFramePr>
        <p:xfrm>
          <a:off x="6754" y="9011"/>
          <a:ext cx="6748" cy="8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347" imgH="348" progId="TCLayout.ActiveDocument.1">
                  <p:embed/>
                </p:oleObj>
              </mc:Choice>
              <mc:Fallback>
                <p:oleObj name="think-cell Slide" r:id="rId20" imgW="347" imgH="348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28DAEA1-D689-4FD8-9ACB-1B716F64A8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6754" y="9011"/>
                        <a:ext cx="6748" cy="89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ID" hidden="1">
            <a:extLst>
              <a:ext uri="{FF2B5EF4-FFF2-40B4-BE49-F238E27FC236}">
                <a16:creationId xmlns:a16="http://schemas.microsoft.com/office/drawing/2014/main" id="{C3591B68-3865-404B-B247-04C1D3E50CFA}"/>
              </a:ext>
            </a:extLst>
          </p:cNvPr>
          <p:cNvGrpSpPr/>
          <p:nvPr userDrawn="1"/>
        </p:nvGrpSpPr>
        <p:grpSpPr>
          <a:xfrm>
            <a:off x="-1038312" y="-3125605"/>
            <a:ext cx="40956086" cy="45130672"/>
            <a:chOff x="-244199" y="-551330"/>
            <a:chExt cx="9632398" cy="7960659"/>
          </a:xfrm>
        </p:grpSpPr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94DBAAEA-95F5-4AAF-81FD-CE1CFFE94E1D}"/>
                </a:ext>
              </a:extLst>
            </p:cNvPr>
            <p:cNvGrpSpPr/>
            <p:nvPr userDrawn="1"/>
          </p:nvGrpSpPr>
          <p:grpSpPr>
            <a:xfrm>
              <a:off x="0" y="-551330"/>
              <a:ext cx="462248" cy="7960659"/>
              <a:chOff x="0" y="-551330"/>
              <a:chExt cx="462248" cy="7960659"/>
            </a:xfrm>
          </p:grpSpPr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53E8362E-3A5D-4FD4-ACD3-7F91916F20E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chte verbindingslijn 26">
                <a:extLst>
                  <a:ext uri="{FF2B5EF4-FFF2-40B4-BE49-F238E27FC236}">
                    <a16:creationId xmlns:a16="http://schemas.microsoft.com/office/drawing/2014/main" id="{68F034DB-FE7E-44FD-81AA-F2F158A84C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CB1819D2-0285-495F-8F1C-835D6735C847}"/>
                </a:ext>
              </a:extLst>
            </p:cNvPr>
            <p:cNvGrpSpPr/>
            <p:nvPr userDrawn="1"/>
          </p:nvGrpSpPr>
          <p:grpSpPr>
            <a:xfrm>
              <a:off x="8681752" y="-551330"/>
              <a:ext cx="462248" cy="7960659"/>
              <a:chOff x="0" y="-551330"/>
              <a:chExt cx="462248" cy="7960659"/>
            </a:xfrm>
          </p:grpSpPr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D8CD285F-DA7C-4900-9390-AD8255825D8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1D2F6912-7641-42FF-810E-988DDB71EE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30FE04AC-8458-47BB-B77B-BB685BB7C5C7}"/>
                </a:ext>
              </a:extLst>
            </p:cNvPr>
            <p:cNvGrpSpPr/>
            <p:nvPr userDrawn="1"/>
          </p:nvGrpSpPr>
          <p:grpSpPr>
            <a:xfrm rot="5400000">
              <a:off x="4340876" y="-4585075"/>
              <a:ext cx="462248" cy="9632398"/>
              <a:chOff x="0" y="-551330"/>
              <a:chExt cx="462248" cy="7960659"/>
            </a:xfrm>
          </p:grpSpPr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8F565E57-0462-47C4-B66C-69A7877B2BC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58FABA63-D0FD-44EC-A587-A1E24CE2937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C1F6589C-1795-4657-8D2B-664F61725DF7}"/>
                </a:ext>
              </a:extLst>
            </p:cNvPr>
            <p:cNvGrpSpPr/>
            <p:nvPr userDrawn="1"/>
          </p:nvGrpSpPr>
          <p:grpSpPr>
            <a:xfrm rot="5400000">
              <a:off x="4340876" y="1810676"/>
              <a:ext cx="462248" cy="9632398"/>
              <a:chOff x="0" y="-551330"/>
              <a:chExt cx="462248" cy="7960659"/>
            </a:xfrm>
          </p:grpSpPr>
          <p:cxnSp>
            <p:nvCxnSpPr>
              <p:cNvPr id="20" name="Rechte verbindingslijn 19">
                <a:extLst>
                  <a:ext uri="{FF2B5EF4-FFF2-40B4-BE49-F238E27FC236}">
                    <a16:creationId xmlns:a16="http://schemas.microsoft.com/office/drawing/2014/main" id="{6D211033-38ED-4893-917F-B091B5A457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chte verbindingslijn 20">
                <a:extLst>
                  <a:ext uri="{FF2B5EF4-FFF2-40B4-BE49-F238E27FC236}">
                    <a16:creationId xmlns:a16="http://schemas.microsoft.com/office/drawing/2014/main" id="{0E1F1A80-5C21-4340-A56C-4ABFCE6F545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BC8455EE-A786-4B80-96E1-CA9B3AD04B03}"/>
                </a:ext>
              </a:extLst>
            </p:cNvPr>
            <p:cNvGrpSpPr/>
            <p:nvPr userDrawn="1"/>
          </p:nvGrpSpPr>
          <p:grpSpPr>
            <a:xfrm rot="5400000">
              <a:off x="4340876" y="1582076"/>
              <a:ext cx="462248" cy="9632398"/>
              <a:chOff x="0" y="-551330"/>
              <a:chExt cx="462248" cy="7960659"/>
            </a:xfrm>
          </p:grpSpPr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34ED09F4-5789-46BE-B680-A1F34F84799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chte verbindingslijn 18">
                <a:extLst>
                  <a:ext uri="{FF2B5EF4-FFF2-40B4-BE49-F238E27FC236}">
                    <a16:creationId xmlns:a16="http://schemas.microsoft.com/office/drawing/2014/main" id="{A0151EDC-69BE-46A9-BB65-A79CF540C56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4A7503AA-A783-42ED-94EC-0EFBE2868290}"/>
                </a:ext>
              </a:extLst>
            </p:cNvPr>
            <p:cNvGrpSpPr/>
            <p:nvPr userDrawn="1"/>
          </p:nvGrpSpPr>
          <p:grpSpPr>
            <a:xfrm rot="5400000">
              <a:off x="4340876" y="-3795434"/>
              <a:ext cx="462248" cy="9632398"/>
              <a:chOff x="-165100" y="-551330"/>
              <a:chExt cx="462248" cy="7960659"/>
            </a:xfrm>
          </p:grpSpPr>
          <p:cxnSp>
            <p:nvCxnSpPr>
              <p:cNvPr id="16" name="Rechte verbindingslijn 15">
                <a:extLst>
                  <a:ext uri="{FF2B5EF4-FFF2-40B4-BE49-F238E27FC236}">
                    <a16:creationId xmlns:a16="http://schemas.microsoft.com/office/drawing/2014/main" id="{8F91A31E-6BC0-4DB3-9447-5E9FE3F151C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971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29796BF5-6CAB-4C82-BF63-0D58FD23A6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16510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71357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</p:sldLayoutIdLst>
  <p:hf hdr="0" ftr="0" dt="0"/>
  <p:txStyles>
    <p:titleStyle>
      <a:lvl1pPr marL="0" indent="0" algn="l" defTabSz="2915930" rtl="0" eaLnBrk="1" latinLnBrk="0" hangingPunct="1">
        <a:lnSpc>
          <a:spcPct val="90000"/>
        </a:lnSpc>
        <a:spcBef>
          <a:spcPct val="0"/>
        </a:spcBef>
        <a:buNone/>
        <a:defRPr sz="10204" kern="1200">
          <a:solidFill>
            <a:schemeClr val="accent5">
              <a:lumMod val="75000"/>
            </a:schemeClr>
          </a:solidFill>
          <a:latin typeface="+mn-lt"/>
          <a:ea typeface="+mj-ea"/>
          <a:cs typeface="+mj-cs"/>
        </a:defRPr>
      </a:lvl1pPr>
    </p:titleStyle>
    <p:bodyStyle>
      <a:lvl1pPr marL="728983" indent="-728983" algn="l" defTabSz="2915930" rtl="0" eaLnBrk="1" latinLnBrk="0" hangingPunct="1">
        <a:lnSpc>
          <a:spcPct val="90000"/>
        </a:lnSpc>
        <a:spcBef>
          <a:spcPts val="3189"/>
        </a:spcBef>
        <a:buFont typeface="Arial" panose="020B0604020202020204" pitchFamily="34" charset="0"/>
        <a:buChar char="•"/>
        <a:defRPr sz="8929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1pPr>
      <a:lvl2pPr marL="2186948" indent="-728983" algn="l" defTabSz="2915930" rtl="0" eaLnBrk="1" latinLnBrk="0" hangingPunct="1">
        <a:lnSpc>
          <a:spcPct val="90000"/>
        </a:lnSpc>
        <a:spcBef>
          <a:spcPts val="1594"/>
        </a:spcBef>
        <a:buFont typeface="Courier New" panose="02070309020205020404" pitchFamily="49" charset="0"/>
        <a:buChar char="o"/>
        <a:defRPr sz="7653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2pPr>
      <a:lvl3pPr marL="3644913" indent="-728983" algn="l" defTabSz="2915930" rtl="0" eaLnBrk="1" latinLnBrk="0" hangingPunct="1">
        <a:lnSpc>
          <a:spcPct val="90000"/>
        </a:lnSpc>
        <a:spcBef>
          <a:spcPts val="1594"/>
        </a:spcBef>
        <a:buFont typeface="Wingdings" panose="05000000000000000000" pitchFamily="2" charset="2"/>
        <a:buChar char="§"/>
        <a:defRPr sz="6378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3pPr>
      <a:lvl4pPr marL="5102878" indent="-728983" algn="l" defTabSz="2915930" rtl="0" eaLnBrk="1" latinLnBrk="0" hangingPunct="1">
        <a:lnSpc>
          <a:spcPct val="90000"/>
        </a:lnSpc>
        <a:spcBef>
          <a:spcPts val="1594"/>
        </a:spcBef>
        <a:buFont typeface="Arial" panose="020B0604020202020204" pitchFamily="34" charset="0"/>
        <a:buChar char="•"/>
        <a:defRPr sz="574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4pPr>
      <a:lvl5pPr marL="6560843" indent="-728983" algn="l" defTabSz="2915930" rtl="0" eaLnBrk="1" latinLnBrk="0" hangingPunct="1">
        <a:lnSpc>
          <a:spcPct val="90000"/>
        </a:lnSpc>
        <a:spcBef>
          <a:spcPts val="1594"/>
        </a:spcBef>
        <a:buFont typeface="Courier New" panose="02070309020205020404" pitchFamily="49" charset="0"/>
        <a:buChar char="o"/>
        <a:defRPr sz="574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5pPr>
      <a:lvl6pPr marL="8018808" indent="-728983" algn="l" defTabSz="2915930" rtl="0" eaLnBrk="1" latinLnBrk="0" hangingPunct="1">
        <a:lnSpc>
          <a:spcPct val="90000"/>
        </a:lnSpc>
        <a:spcBef>
          <a:spcPts val="1594"/>
        </a:spcBef>
        <a:buFont typeface="Arial" panose="020B0604020202020204" pitchFamily="34" charset="0"/>
        <a:buChar char="•"/>
        <a:defRPr sz="5740" kern="1200">
          <a:solidFill>
            <a:schemeClr val="tx1"/>
          </a:solidFill>
          <a:latin typeface="+mn-lt"/>
          <a:ea typeface="+mn-ea"/>
          <a:cs typeface="+mn-cs"/>
        </a:defRPr>
      </a:lvl6pPr>
      <a:lvl7pPr marL="9476773" indent="-728983" algn="l" defTabSz="2915930" rtl="0" eaLnBrk="1" latinLnBrk="0" hangingPunct="1">
        <a:lnSpc>
          <a:spcPct val="90000"/>
        </a:lnSpc>
        <a:spcBef>
          <a:spcPts val="1594"/>
        </a:spcBef>
        <a:buFont typeface="Arial" panose="020B0604020202020204" pitchFamily="34" charset="0"/>
        <a:buChar char="•"/>
        <a:defRPr sz="5740" kern="1200">
          <a:solidFill>
            <a:schemeClr val="tx1"/>
          </a:solidFill>
          <a:latin typeface="+mn-lt"/>
          <a:ea typeface="+mn-ea"/>
          <a:cs typeface="+mn-cs"/>
        </a:defRPr>
      </a:lvl7pPr>
      <a:lvl8pPr marL="10934738" indent="-728983" algn="l" defTabSz="2915930" rtl="0" eaLnBrk="1" latinLnBrk="0" hangingPunct="1">
        <a:lnSpc>
          <a:spcPct val="90000"/>
        </a:lnSpc>
        <a:spcBef>
          <a:spcPts val="1594"/>
        </a:spcBef>
        <a:buFont typeface="Arial" panose="020B0604020202020204" pitchFamily="34" charset="0"/>
        <a:buChar char="•"/>
        <a:defRPr sz="5740" kern="1200">
          <a:solidFill>
            <a:schemeClr val="tx1"/>
          </a:solidFill>
          <a:latin typeface="+mn-lt"/>
          <a:ea typeface="+mn-ea"/>
          <a:cs typeface="+mn-cs"/>
        </a:defRPr>
      </a:lvl8pPr>
      <a:lvl9pPr marL="12392703" indent="-728983" algn="l" defTabSz="2915930" rtl="0" eaLnBrk="1" latinLnBrk="0" hangingPunct="1">
        <a:lnSpc>
          <a:spcPct val="90000"/>
        </a:lnSpc>
        <a:spcBef>
          <a:spcPts val="1594"/>
        </a:spcBef>
        <a:buFont typeface="Arial" panose="020B0604020202020204" pitchFamily="34" charset="0"/>
        <a:buChar char="•"/>
        <a:defRPr sz="57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1pPr>
      <a:lvl2pPr marL="1457965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2pPr>
      <a:lvl3pPr marL="2915930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3pPr>
      <a:lvl4pPr marL="4373895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4pPr>
      <a:lvl5pPr marL="5831860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5pPr>
      <a:lvl6pPr marL="7289825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6pPr>
      <a:lvl7pPr marL="8747790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7pPr>
      <a:lvl8pPr marL="10205756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8pPr>
      <a:lvl9pPr marL="11663721" algn="l" defTabSz="2915930" rtl="0" eaLnBrk="1" latinLnBrk="0" hangingPunct="1">
        <a:defRPr sz="57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www.studiocix.com" TargetMode="External"/><Relationship Id="rId5" Type="http://schemas.openxmlformats.org/officeDocument/2006/relationships/image" Target="../media/image48.png"/><Relationship Id="rId4" Type="http://schemas.openxmlformats.org/officeDocument/2006/relationships/hyperlink" Target="mailto:anouk@studioci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2332767" y="2915959"/>
            <a:ext cx="34213927" cy="13607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909" b="1" i="0">
                <a:solidFill>
                  <a:srgbClr val="FFFFFF"/>
                </a:solidFill>
              </a:rPr>
              <a:t>GRATIS DOWNLOAD</a:t>
            </a:r>
          </a:p>
        </p:txBody>
      </p:sp>
      <p:sp>
        <p:nvSpPr>
          <p:cNvPr id="3" name="Titel"/>
          <p:cNvSpPr txBox="1"/>
          <p:nvPr/>
        </p:nvSpPr>
        <p:spPr>
          <a:xfrm>
            <a:off x="2332767" y="4471138"/>
            <a:ext cx="34213927" cy="73870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20196" b="1" i="0">
                <a:solidFill>
                  <a:srgbClr val="FFFFFF"/>
                </a:solidFill>
              </a:rPr>
              <a:t>Starten met employee experience</a:t>
            </a:r>
          </a:p>
        </p:txBody>
      </p:sp>
      <p:sp>
        <p:nvSpPr>
          <p:cNvPr id="4" name="Ondertitel"/>
          <p:cNvSpPr txBox="1"/>
          <p:nvPr/>
        </p:nvSpPr>
        <p:spPr>
          <a:xfrm>
            <a:off x="2332767" y="12441428"/>
            <a:ext cx="34213927" cy="5054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9035" b="0" i="0">
                <a:solidFill>
                  <a:srgbClr val="FFFFFF"/>
                </a:solidFill>
              </a:rPr>
              <a:t>Zeven fases en hun activiteiten om vanaf nul met employee experience te beginnen.</a:t>
            </a:r>
          </a:p>
        </p:txBody>
      </p:sp>
      <p:sp>
        <p:nvSpPr>
          <p:cNvPr id="5" name="Kader"/>
          <p:cNvSpPr/>
          <p:nvPr/>
        </p:nvSpPr>
        <p:spPr>
          <a:xfrm>
            <a:off x="12247030" y="18078950"/>
            <a:ext cx="14385401" cy="14385401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Logo" descr="Logo-Studio-CIX-2160x540-final-WHITE-WHITE_2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575" y="33630735"/>
            <a:ext cx="14774192" cy="36935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138025-AB63-2617-6950-E8533C80F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0692" y="19244236"/>
            <a:ext cx="12638021" cy="126380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8AD042-4104-3956-BB1A-39043AB8DE06}"/>
              </a:ext>
            </a:extLst>
          </p:cNvPr>
          <p:cNvSpPr/>
          <p:nvPr/>
        </p:nvSpPr>
        <p:spPr>
          <a:xfrm rot="10800000" flipH="1">
            <a:off x="-13456136" y="21687347"/>
            <a:ext cx="180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E9A26B-AA2D-94B1-1240-FF1BB1421DB6}"/>
              </a:ext>
            </a:extLst>
          </p:cNvPr>
          <p:cNvSpPr/>
          <p:nvPr/>
        </p:nvSpPr>
        <p:spPr>
          <a:xfrm rot="16200000" flipH="1">
            <a:off x="-2116136" y="15387347"/>
            <a:ext cx="1296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8F42D7-BA40-761E-61E9-361590C012E5}"/>
              </a:ext>
            </a:extLst>
          </p:cNvPr>
          <p:cNvSpPr/>
          <p:nvPr/>
        </p:nvSpPr>
        <p:spPr>
          <a:xfrm rot="10800000" flipH="1">
            <a:off x="16220933" y="33537285"/>
            <a:ext cx="18576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242E77-2C58-5CF7-7727-35184F11EAD8}"/>
              </a:ext>
            </a:extLst>
          </p:cNvPr>
          <p:cNvSpPr/>
          <p:nvPr/>
        </p:nvSpPr>
        <p:spPr>
          <a:xfrm rot="10800000" flipH="1" flipV="1">
            <a:off x="4183864" y="8984746"/>
            <a:ext cx="126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471056-3D6E-A716-F146-7B5B10B79F2F}"/>
              </a:ext>
            </a:extLst>
          </p:cNvPr>
          <p:cNvSpPr/>
          <p:nvPr/>
        </p:nvSpPr>
        <p:spPr>
          <a:xfrm rot="5400000" flipH="1" flipV="1">
            <a:off x="3968779" y="21520097"/>
            <a:ext cx="25416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259471-9A36-CA10-32C0-3869A9260CB8}"/>
              </a:ext>
            </a:extLst>
          </p:cNvPr>
          <p:cNvSpPr/>
          <p:nvPr/>
        </p:nvSpPr>
        <p:spPr>
          <a:xfrm>
            <a:off x="1826366" y="19265828"/>
            <a:ext cx="4896000" cy="48960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300" b="1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1B27B1-F1D1-697E-E533-54B9EC05689B}"/>
              </a:ext>
            </a:extLst>
          </p:cNvPr>
          <p:cNvSpPr txBox="1"/>
          <p:nvPr/>
        </p:nvSpPr>
        <p:spPr>
          <a:xfrm>
            <a:off x="-622055" y="24755255"/>
            <a:ext cx="1033183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500" b="1" noProof="0" dirty="0">
                <a:solidFill>
                  <a:schemeClr val="tx2"/>
                </a:solidFill>
              </a:rPr>
              <a:t>Voorbereiden</a:t>
            </a:r>
            <a:endParaRPr lang="nl-NL" sz="11500" b="1" i="0" noProof="0" dirty="0">
              <a:solidFill>
                <a:schemeClr val="tx2"/>
              </a:solidFill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0C3DE8-EF9F-0DE9-D487-B1357201CBA8}"/>
              </a:ext>
            </a:extLst>
          </p:cNvPr>
          <p:cNvSpPr txBox="1"/>
          <p:nvPr/>
        </p:nvSpPr>
        <p:spPr>
          <a:xfrm>
            <a:off x="5317946" y="12052655"/>
            <a:ext cx="1033183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500" b="1" i="0" noProof="0" dirty="0">
                <a:solidFill>
                  <a:schemeClr val="tx2"/>
                </a:solidFill>
                <a:effectLst/>
              </a:rPr>
              <a:t>Opstarten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394251-C84F-DDF6-0A55-8F5E38FB485F}"/>
              </a:ext>
            </a:extLst>
          </p:cNvPr>
          <p:cNvSpPr txBox="1"/>
          <p:nvPr/>
        </p:nvSpPr>
        <p:spPr>
          <a:xfrm>
            <a:off x="19735598" y="15567347"/>
            <a:ext cx="1033183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i="0" noProof="0" dirty="0">
                <a:solidFill>
                  <a:schemeClr val="tx2"/>
                </a:solidFill>
                <a:effectLst/>
              </a:rPr>
              <a:t>Onderzoeken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FE735D-3A9E-548C-1088-E87ADC7CAEA8}"/>
              </a:ext>
            </a:extLst>
          </p:cNvPr>
          <p:cNvSpPr txBox="1"/>
          <p:nvPr/>
        </p:nvSpPr>
        <p:spPr>
          <a:xfrm>
            <a:off x="19735598" y="22209537"/>
            <a:ext cx="10331837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i="0" noProof="0" dirty="0">
                <a:solidFill>
                  <a:schemeClr val="tx2"/>
                </a:solidFill>
                <a:effectLst/>
              </a:rPr>
              <a:t>Strategie &amp; </a:t>
            </a:r>
            <a:r>
              <a:rPr lang="nl-NL" sz="11500" b="1" i="0" noProof="0" dirty="0" err="1">
                <a:solidFill>
                  <a:schemeClr val="tx2"/>
                </a:solidFill>
                <a:effectLst/>
              </a:rPr>
              <a:t>roadmap</a:t>
            </a:r>
            <a:r>
              <a:rPr lang="nl-NL" sz="11500" b="1" i="0" noProof="0" dirty="0">
                <a:solidFill>
                  <a:schemeClr val="tx2"/>
                </a:solidFill>
                <a:effectLst/>
              </a:rPr>
              <a:t> uitwerken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F97493-2374-381C-A793-5C7181D105A0}"/>
              </a:ext>
            </a:extLst>
          </p:cNvPr>
          <p:cNvSpPr txBox="1"/>
          <p:nvPr/>
        </p:nvSpPr>
        <p:spPr>
          <a:xfrm>
            <a:off x="3360171" y="32750851"/>
            <a:ext cx="10791591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950" b="1" i="0" noProof="0" dirty="0">
                <a:solidFill>
                  <a:schemeClr val="tx2"/>
                </a:solidFill>
                <a:effectLst/>
              </a:rPr>
              <a:t>Implementeren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5F3167-6560-C317-FF40-8D43182D396B}"/>
              </a:ext>
            </a:extLst>
          </p:cNvPr>
          <p:cNvSpPr txBox="1"/>
          <p:nvPr/>
        </p:nvSpPr>
        <p:spPr>
          <a:xfrm>
            <a:off x="21496192" y="36342637"/>
            <a:ext cx="1033183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500" b="1" i="0" noProof="0" dirty="0">
                <a:solidFill>
                  <a:schemeClr val="tx2"/>
                </a:solidFill>
                <a:effectLst/>
              </a:rPr>
              <a:t>Verdiepen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CDD8AE-BE47-0661-3B86-6D610F94E798}"/>
              </a:ext>
            </a:extLst>
          </p:cNvPr>
          <p:cNvSpPr/>
          <p:nvPr/>
        </p:nvSpPr>
        <p:spPr>
          <a:xfrm rot="16200000" flipH="1">
            <a:off x="31736933" y="30837285"/>
            <a:ext cx="576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7090528-A798-78C2-443F-84C2975B1786}"/>
              </a:ext>
            </a:extLst>
          </p:cNvPr>
          <p:cNvSpPr/>
          <p:nvPr/>
        </p:nvSpPr>
        <p:spPr>
          <a:xfrm rot="10800000" flipH="1">
            <a:off x="34436933" y="28103762"/>
            <a:ext cx="72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noProof="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226D54-CD09-449F-0F84-D79932664DCE}"/>
              </a:ext>
            </a:extLst>
          </p:cNvPr>
          <p:cNvSpPr txBox="1"/>
          <p:nvPr/>
        </p:nvSpPr>
        <p:spPr>
          <a:xfrm>
            <a:off x="29271014" y="21466965"/>
            <a:ext cx="10331837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500" b="1" i="0" noProof="0" dirty="0">
                <a:solidFill>
                  <a:schemeClr val="tx2"/>
                </a:solidFill>
                <a:effectLst/>
              </a:rPr>
              <a:t>Continu verbeteren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CC466A76-3EFB-07A6-D351-5CB595036B90}"/>
              </a:ext>
            </a:extLst>
          </p:cNvPr>
          <p:cNvSpPr txBox="1"/>
          <p:nvPr/>
        </p:nvSpPr>
        <p:spPr>
          <a:xfrm>
            <a:off x="0" y="246991"/>
            <a:ext cx="3887946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BE" sz="13900" b="1" i="0" dirty="0">
                <a:solidFill>
                  <a:schemeClr val="accent2"/>
                </a:solidFill>
                <a:effectLst/>
              </a:rPr>
              <a:t>STARTEN MET EMPLOYEE EXPERIENCE?</a:t>
            </a:r>
          </a:p>
          <a:p>
            <a:pPr algn="ctr"/>
            <a:r>
              <a:rPr lang="nl-BE" sz="13900" b="1" dirty="0">
                <a:solidFill>
                  <a:schemeClr val="accent2"/>
                </a:solidFill>
              </a:rPr>
              <a:t>DOORLOOP DEZE 7 FASES </a:t>
            </a:r>
            <a:endParaRPr lang="en-US" sz="16600" b="1" i="0" dirty="0">
              <a:solidFill>
                <a:schemeClr val="accent2"/>
              </a:solidFill>
              <a:effectLst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C27A6EC-DB93-6CD8-53C0-5622D4919FB5}"/>
              </a:ext>
            </a:extLst>
          </p:cNvPr>
          <p:cNvSpPr/>
          <p:nvPr/>
        </p:nvSpPr>
        <p:spPr>
          <a:xfrm>
            <a:off x="8035864" y="6716746"/>
            <a:ext cx="4896000" cy="48960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300" b="1" noProof="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28FD8F7-46FA-7647-C8C0-DA3D260B7059}"/>
              </a:ext>
            </a:extLst>
          </p:cNvPr>
          <p:cNvSpPr/>
          <p:nvPr/>
        </p:nvSpPr>
        <p:spPr>
          <a:xfrm>
            <a:off x="14048779" y="14118018"/>
            <a:ext cx="4896000" cy="48960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300" b="1" noProof="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475D1BB-C25C-8BF4-16BF-B0914B123612}"/>
              </a:ext>
            </a:extLst>
          </p:cNvPr>
          <p:cNvSpPr/>
          <p:nvPr/>
        </p:nvSpPr>
        <p:spPr>
          <a:xfrm>
            <a:off x="14048779" y="22464047"/>
            <a:ext cx="4896000" cy="48960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300" b="1" noProof="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9B10238-CFA7-6F4F-E8BE-F4656FFCBD46}"/>
              </a:ext>
            </a:extLst>
          </p:cNvPr>
          <p:cNvSpPr/>
          <p:nvPr/>
        </p:nvSpPr>
        <p:spPr>
          <a:xfrm>
            <a:off x="14048779" y="30810076"/>
            <a:ext cx="4896000" cy="48960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300" b="1" noProof="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E3A8A63-EEEB-D7D9-E07F-8DCF05A258CB}"/>
              </a:ext>
            </a:extLst>
          </p:cNvPr>
          <p:cNvSpPr/>
          <p:nvPr/>
        </p:nvSpPr>
        <p:spPr>
          <a:xfrm>
            <a:off x="24214110" y="30810076"/>
            <a:ext cx="4896000" cy="48960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300" b="1" noProof="0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9C4F216-383B-98A4-62E3-67826F60C122}"/>
              </a:ext>
            </a:extLst>
          </p:cNvPr>
          <p:cNvSpPr/>
          <p:nvPr/>
        </p:nvSpPr>
        <p:spPr>
          <a:xfrm>
            <a:off x="32107883" y="25863363"/>
            <a:ext cx="4896000" cy="4896000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7300" b="1" noProof="0" dirty="0"/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441EE533-54C1-7C15-907C-E25847A381EE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39448" y="7617102"/>
            <a:ext cx="2940489" cy="2940489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59D92A7E-86BA-DB0A-DA41-B07026F4FBA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591779" y="14470668"/>
            <a:ext cx="3810000" cy="38100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A8FDB903-10B7-549F-5F53-8594B7E88BC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57110" y="31309961"/>
            <a:ext cx="3810000" cy="3810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3A182E91-D1DD-E5B1-965C-BF9050E5976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946254" y="26670465"/>
            <a:ext cx="2866594" cy="2866594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8F90A157-C785-5746-9CB7-4E22811061C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94762" y="31368659"/>
            <a:ext cx="3810000" cy="3810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9ABE5D8D-C5F1-E6FF-D167-E9E57E99DE1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143909" y="23231255"/>
            <a:ext cx="3013108" cy="3013108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EEA6B628-5C12-3B75-27CA-4CEA28C9B42D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57322" y="1975664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66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2D2DF8A3-3D5F-6DCF-EF85-71982A6EC938}"/>
              </a:ext>
            </a:extLst>
          </p:cNvPr>
          <p:cNvGrpSpPr/>
          <p:nvPr/>
        </p:nvGrpSpPr>
        <p:grpSpPr>
          <a:xfrm>
            <a:off x="-3244625" y="18491307"/>
            <a:ext cx="62075713" cy="17380476"/>
            <a:chOff x="-3244625" y="18491307"/>
            <a:chExt cx="62075713" cy="1738047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87AE336-EB44-928F-56C5-21476D5CFFC9}"/>
                </a:ext>
              </a:extLst>
            </p:cNvPr>
            <p:cNvGrpSpPr/>
            <p:nvPr/>
          </p:nvGrpSpPr>
          <p:grpSpPr>
            <a:xfrm>
              <a:off x="-3244625" y="18491307"/>
              <a:ext cx="44866396" cy="16196595"/>
              <a:chOff x="-3244625" y="18491307"/>
              <a:chExt cx="44866396" cy="16196595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0C9ADE8-B60B-19C5-78CF-C9A8ED047891}"/>
                  </a:ext>
                </a:extLst>
              </p:cNvPr>
              <p:cNvGrpSpPr/>
              <p:nvPr/>
            </p:nvGrpSpPr>
            <p:grpSpPr>
              <a:xfrm rot="16200000">
                <a:off x="16817773" y="7115308"/>
                <a:ext cx="13428000" cy="36179997"/>
                <a:chOff x="19034175" y="26559303"/>
                <a:chExt cx="13428000" cy="36179997"/>
              </a:xfrm>
            </p:grpSpPr>
            <p:sp>
              <p:nvSpPr>
                <p:cNvPr id="3" name="Rectangle 2">
                  <a:extLst>
                    <a:ext uri="{FF2B5EF4-FFF2-40B4-BE49-F238E27FC236}">
                      <a16:creationId xmlns:a16="http://schemas.microsoft.com/office/drawing/2014/main" id="{AD0BD8B9-2D47-FE2F-0282-F794422E96EB}"/>
                    </a:ext>
                  </a:extLst>
                </p:cNvPr>
                <p:cNvSpPr/>
                <p:nvPr/>
              </p:nvSpPr>
              <p:spPr>
                <a:xfrm>
                  <a:off x="19034175" y="26559303"/>
                  <a:ext cx="13428000" cy="360000"/>
                </a:xfrm>
                <a:prstGeom prst="rect">
                  <a:avLst/>
                </a:prstGeom>
                <a:solidFill>
                  <a:srgbClr val="60B3B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46FEBE21-6E66-8470-C4AD-576D269A5282}"/>
                    </a:ext>
                  </a:extLst>
                </p:cNvPr>
                <p:cNvSpPr/>
                <p:nvPr/>
              </p:nvSpPr>
              <p:spPr>
                <a:xfrm rot="16200000">
                  <a:off x="14282175" y="44559300"/>
                  <a:ext cx="36000000" cy="360000"/>
                </a:xfrm>
                <a:prstGeom prst="rect">
                  <a:avLst/>
                </a:prstGeom>
                <a:solidFill>
                  <a:srgbClr val="60B3B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430977A-BF27-84ED-1A13-B0FA20DD9694}"/>
                  </a:ext>
                </a:extLst>
              </p:cNvPr>
              <p:cNvSpPr/>
              <p:nvPr/>
            </p:nvSpPr>
            <p:spPr>
              <a:xfrm rot="10800000" flipH="1">
                <a:off x="-3244625" y="33147105"/>
                <a:ext cx="9000000" cy="360000"/>
              </a:xfrm>
              <a:prstGeom prst="rect">
                <a:avLst/>
              </a:prstGeom>
              <a:solidFill>
                <a:srgbClr val="60B3B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C55F928-DFDC-7EF0-9E41-69CA4453AC86}"/>
                  </a:ext>
                </a:extLst>
              </p:cNvPr>
              <p:cNvSpPr/>
              <p:nvPr/>
            </p:nvSpPr>
            <p:spPr>
              <a:xfrm>
                <a:off x="4036974" y="31518305"/>
                <a:ext cx="3169597" cy="3169597"/>
              </a:xfrm>
              <a:prstGeom prst="ellipse">
                <a:avLst/>
              </a:prstGeom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nl-BE" sz="17300" dirty="0"/>
                  <a:t>1</a:t>
                </a:r>
                <a:endParaRPr lang="en-US" sz="17300" dirty="0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51D3D12-017B-7D5F-EDA6-8C27777554B5}"/>
                </a:ext>
              </a:extLst>
            </p:cNvPr>
            <p:cNvSpPr txBox="1"/>
            <p:nvPr/>
          </p:nvSpPr>
          <p:spPr>
            <a:xfrm>
              <a:off x="7777088" y="31993798"/>
              <a:ext cx="51054000" cy="38779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US" sz="16600" b="1" i="0" dirty="0" err="1">
                  <a:solidFill>
                    <a:schemeClr val="tx2"/>
                  </a:solidFill>
                  <a:effectLst/>
                </a:rPr>
                <a:t>Voorbereiden</a:t>
              </a:r>
              <a:r>
                <a:rPr lang="en-US" sz="16600" b="1" i="0" dirty="0">
                  <a:solidFill>
                    <a:schemeClr val="tx2"/>
                  </a:solidFill>
                  <a:effectLst/>
                </a:rPr>
                <a:t> </a:t>
              </a:r>
            </a:p>
            <a:p>
              <a:pPr algn="l"/>
              <a:r>
                <a:rPr lang="en-US" sz="8000" b="0" i="0" dirty="0">
                  <a:solidFill>
                    <a:schemeClr val="tx2"/>
                  </a:solidFill>
                  <a:effectLst/>
                </a:rPr>
                <a:t>(</a:t>
              </a:r>
              <a:r>
                <a:rPr lang="en-US" sz="8000" b="0" i="0" dirty="0" err="1">
                  <a:solidFill>
                    <a:schemeClr val="tx2"/>
                  </a:solidFill>
                  <a:effectLst/>
                </a:rPr>
                <a:t>indien</a:t>
              </a:r>
              <a:r>
                <a:rPr lang="en-US" sz="8000" b="0" i="0" dirty="0">
                  <a:solidFill>
                    <a:schemeClr val="tx2"/>
                  </a:solidFill>
                  <a:effectLst/>
                </a:rPr>
                <a:t> </a:t>
              </a:r>
              <a:r>
                <a:rPr lang="en-US" sz="8000" b="0" i="0" dirty="0" err="1">
                  <a:solidFill>
                    <a:schemeClr val="tx2"/>
                  </a:solidFill>
                  <a:effectLst/>
                </a:rPr>
                <a:t>geen</a:t>
              </a:r>
              <a:r>
                <a:rPr lang="en-US" sz="8000" b="0" i="0" dirty="0">
                  <a:solidFill>
                    <a:schemeClr val="tx2"/>
                  </a:solidFill>
                  <a:effectLst/>
                </a:rPr>
                <a:t> </a:t>
              </a:r>
              <a:r>
                <a:rPr lang="en-US" sz="8000" b="0" i="0" dirty="0" err="1">
                  <a:solidFill>
                    <a:schemeClr val="tx2"/>
                  </a:solidFill>
                  <a:effectLst/>
                </a:rPr>
                <a:t>ervaring</a:t>
              </a:r>
              <a:r>
                <a:rPr lang="en-US" sz="8000" b="0" i="0" dirty="0">
                  <a:solidFill>
                    <a:schemeClr val="tx2"/>
                  </a:solidFill>
                  <a:effectLst/>
                </a:rPr>
                <a:t>)</a:t>
              </a:r>
            </a:p>
          </p:txBody>
        </p:sp>
      </p:grpSp>
      <p:pic>
        <p:nvPicPr>
          <p:cNvPr id="24" name="Graphic 23">
            <a:extLst>
              <a:ext uri="{FF2B5EF4-FFF2-40B4-BE49-F238E27FC236}">
                <a16:creationId xmlns:a16="http://schemas.microsoft.com/office/drawing/2014/main" id="{961C92F4-C3B8-3B9C-CA40-2AA27F93BA3A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4000" y="16649212"/>
            <a:ext cx="3810000" cy="38100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86F87292-C57B-015E-4E37-00A1BC3B982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74000" y="16649212"/>
            <a:ext cx="3810000" cy="38100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71ED5D5A-DF64-C2E0-82D0-25B62CA7E489}"/>
              </a:ext>
            </a:extLst>
          </p:cNvPr>
          <p:cNvGrpSpPr/>
          <p:nvPr/>
        </p:nvGrpSpPr>
        <p:grpSpPr>
          <a:xfrm>
            <a:off x="8616000" y="15949870"/>
            <a:ext cx="7112000" cy="12551001"/>
            <a:chOff x="8616000" y="15949870"/>
            <a:chExt cx="7112000" cy="1255100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CE5FD35-BF5E-C667-EB35-0D2333889507}"/>
                </a:ext>
              </a:extLst>
            </p:cNvPr>
            <p:cNvSpPr txBox="1"/>
            <p:nvPr/>
          </p:nvSpPr>
          <p:spPr>
            <a:xfrm>
              <a:off x="8616000" y="21875724"/>
              <a:ext cx="7112000" cy="36317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500" b="1" i="0" dirty="0" err="1">
                  <a:effectLst/>
                </a:rPr>
                <a:t>Opleiding</a:t>
              </a:r>
              <a:r>
                <a:rPr lang="en-US" sz="11500" b="1" i="0" dirty="0">
                  <a:effectLst/>
                </a:rPr>
                <a:t> </a:t>
              </a:r>
              <a:r>
                <a:rPr lang="en-US" sz="11500" b="1" i="0" dirty="0" err="1">
                  <a:effectLst/>
                </a:rPr>
                <a:t>volgen</a:t>
              </a:r>
              <a:endParaRPr lang="en-US" sz="11500" b="1" i="0" dirty="0">
                <a:effectLst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7867FE1-57C3-1D5D-C319-4AB18300E6A4}"/>
                </a:ext>
              </a:extLst>
            </p:cNvPr>
            <p:cNvSpPr/>
            <p:nvPr/>
          </p:nvSpPr>
          <p:spPr>
            <a:xfrm>
              <a:off x="9652000" y="15949870"/>
              <a:ext cx="5040000" cy="504000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2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B23B95F4-A20C-CDE7-6647-F54E38F5D6B3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0267000" y="16649212"/>
              <a:ext cx="3810000" cy="381000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BE4E4CD-9AB1-78D2-4E84-7FD3472333C0}"/>
                </a:ext>
              </a:extLst>
            </p:cNvPr>
            <p:cNvSpPr txBox="1"/>
            <p:nvPr/>
          </p:nvSpPr>
          <p:spPr>
            <a:xfrm>
              <a:off x="8938900" y="25638549"/>
              <a:ext cx="6680200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/>
                <a:t>Employee Experience</a:t>
              </a:r>
            </a:p>
            <a:p>
              <a:pPr algn="ctr"/>
              <a:r>
                <a:rPr lang="en-US" sz="6000" dirty="0"/>
                <a:t> Journey Mapping Design Thinking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EBD5344-A326-B1AB-020B-1A1E10C05AC1}"/>
              </a:ext>
            </a:extLst>
          </p:cNvPr>
          <p:cNvGrpSpPr/>
          <p:nvPr/>
        </p:nvGrpSpPr>
        <p:grpSpPr>
          <a:xfrm>
            <a:off x="18569476" y="15949870"/>
            <a:ext cx="7112000" cy="12551001"/>
            <a:chOff x="8616000" y="15949870"/>
            <a:chExt cx="7112000" cy="1255100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2B6E377-171D-A016-6558-80E8A2655454}"/>
                </a:ext>
              </a:extLst>
            </p:cNvPr>
            <p:cNvSpPr txBox="1"/>
            <p:nvPr/>
          </p:nvSpPr>
          <p:spPr>
            <a:xfrm>
              <a:off x="8616000" y="21875724"/>
              <a:ext cx="7112000" cy="36317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500" b="1" i="0" dirty="0">
                  <a:effectLst/>
                </a:rPr>
                <a:t>Kennis </a:t>
              </a:r>
            </a:p>
            <a:p>
              <a:pPr algn="ctr"/>
              <a:r>
                <a:rPr lang="en-US" sz="11500" b="1" i="0" dirty="0" err="1">
                  <a:effectLst/>
                </a:rPr>
                <a:t>opdoen</a:t>
              </a:r>
              <a:endParaRPr lang="en-US" sz="11500" b="1" i="0" dirty="0">
                <a:effectLst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FD59534-9906-1A64-069F-BE9C6C0151C5}"/>
                </a:ext>
              </a:extLst>
            </p:cNvPr>
            <p:cNvSpPr/>
            <p:nvPr/>
          </p:nvSpPr>
          <p:spPr>
            <a:xfrm>
              <a:off x="9652000" y="15949870"/>
              <a:ext cx="5040000" cy="504000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2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FCB1687-E821-F32F-6F5D-5937E9078BE0}"/>
                </a:ext>
              </a:extLst>
            </p:cNvPr>
            <p:cNvSpPr txBox="1"/>
            <p:nvPr/>
          </p:nvSpPr>
          <p:spPr>
            <a:xfrm>
              <a:off x="9047800" y="25638549"/>
              <a:ext cx="6248400" cy="28623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 dirty="0"/>
                <a:t>Podcasts</a:t>
              </a:r>
            </a:p>
            <a:p>
              <a:pPr algn="ctr"/>
              <a:r>
                <a:rPr lang="en-US" sz="6000" dirty="0" err="1"/>
                <a:t>Artikelen</a:t>
              </a:r>
              <a:endParaRPr lang="en-US" sz="6000" dirty="0"/>
            </a:p>
            <a:p>
              <a:pPr algn="ctr"/>
              <a:r>
                <a:rPr lang="en-US" sz="6000" dirty="0" err="1"/>
                <a:t>Boeken</a:t>
              </a:r>
              <a:endParaRPr lang="en-US" sz="60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F2E77D2-A02E-7C5C-E42A-4777767C8F76}"/>
              </a:ext>
            </a:extLst>
          </p:cNvPr>
          <p:cNvGrpSpPr/>
          <p:nvPr/>
        </p:nvGrpSpPr>
        <p:grpSpPr>
          <a:xfrm>
            <a:off x="28522953" y="15949870"/>
            <a:ext cx="7112000" cy="13474331"/>
            <a:chOff x="8616000" y="15949870"/>
            <a:chExt cx="7112000" cy="1347433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3467762-3B9F-CDB7-27D8-7EE180535C00}"/>
                </a:ext>
              </a:extLst>
            </p:cNvPr>
            <p:cNvSpPr txBox="1"/>
            <p:nvPr/>
          </p:nvSpPr>
          <p:spPr>
            <a:xfrm>
              <a:off x="8616000" y="21875724"/>
              <a:ext cx="7112000" cy="36317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500" b="1" i="0" dirty="0" err="1">
                  <a:effectLst/>
                </a:rPr>
                <a:t>Netwerk</a:t>
              </a:r>
              <a:r>
                <a:rPr lang="en-US" sz="11500" b="1" i="0" dirty="0">
                  <a:effectLst/>
                </a:rPr>
                <a:t> </a:t>
              </a:r>
              <a:r>
                <a:rPr lang="en-US" sz="11500" b="1" i="0" dirty="0" err="1">
                  <a:effectLst/>
                </a:rPr>
                <a:t>inzetten</a:t>
              </a:r>
              <a:endParaRPr lang="en-US" sz="11500" b="1" i="0" dirty="0">
                <a:effectLst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AAC659D7-4504-E2A4-2942-D240DA02EB60}"/>
                </a:ext>
              </a:extLst>
            </p:cNvPr>
            <p:cNvSpPr/>
            <p:nvPr/>
          </p:nvSpPr>
          <p:spPr>
            <a:xfrm>
              <a:off x="9652000" y="15949870"/>
              <a:ext cx="5040000" cy="504000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2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915B9DA-8E41-95D0-B2FA-A0BF84EF4D50}"/>
                </a:ext>
              </a:extLst>
            </p:cNvPr>
            <p:cNvSpPr txBox="1"/>
            <p:nvPr/>
          </p:nvSpPr>
          <p:spPr>
            <a:xfrm>
              <a:off x="9047800" y="25638549"/>
              <a:ext cx="6248400" cy="37856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5600" dirty="0"/>
                <a:t>Gesprekken met </a:t>
              </a:r>
              <a:r>
                <a:rPr lang="nl-NL" sz="5600" dirty="0" err="1"/>
                <a:t>peers</a:t>
              </a:r>
              <a:r>
                <a:rPr lang="nl-NL" sz="5600" dirty="0"/>
                <a:t> Bedrijfsbezoeken Lid Netwerk EX</a:t>
              </a:r>
              <a:endParaRPr lang="en-US" sz="6000" dirty="0"/>
            </a:p>
          </p:txBody>
        </p:sp>
      </p:grpSp>
      <p:pic>
        <p:nvPicPr>
          <p:cNvPr id="44" name="Graphic 43">
            <a:extLst>
              <a:ext uri="{FF2B5EF4-FFF2-40B4-BE49-F238E27FC236}">
                <a16:creationId xmlns:a16="http://schemas.microsoft.com/office/drawing/2014/main" id="{E0940840-958F-BC20-F514-20918A68FB6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173953" y="16553516"/>
            <a:ext cx="3810000" cy="38100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3957A9BE-EF8E-87BA-9EC5-56343F13290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220476" y="16553516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97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769BA-FCB7-1498-6A00-BC92B633C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B2038327-757A-6C01-B993-39971446CD0B}"/>
              </a:ext>
            </a:extLst>
          </p:cNvPr>
          <p:cNvGrpSpPr/>
          <p:nvPr/>
        </p:nvGrpSpPr>
        <p:grpSpPr>
          <a:xfrm>
            <a:off x="-8884136" y="3731305"/>
            <a:ext cx="49779068" cy="32400000"/>
            <a:chOff x="-10611336" y="3731305"/>
            <a:chExt cx="49779068" cy="32400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2B556B7-04F0-CA43-45C7-79531CE834FE}"/>
                </a:ext>
              </a:extLst>
            </p:cNvPr>
            <p:cNvSpPr/>
            <p:nvPr/>
          </p:nvSpPr>
          <p:spPr>
            <a:xfrm rot="10800000" flipH="1">
              <a:off x="-10611336" y="18491307"/>
              <a:ext cx="18000000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2ED154C-8F27-DA97-B6BA-0A381EF2BA37}"/>
                </a:ext>
              </a:extLst>
            </p:cNvPr>
            <p:cNvSpPr/>
            <p:nvPr/>
          </p:nvSpPr>
          <p:spPr>
            <a:xfrm rot="16200000" flipH="1">
              <a:off x="-351336" y="11111307"/>
              <a:ext cx="15120000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BCF9461-B917-F28A-249D-CB6F5328D61D}"/>
                </a:ext>
              </a:extLst>
            </p:cNvPr>
            <p:cNvSpPr/>
            <p:nvPr/>
          </p:nvSpPr>
          <p:spPr>
            <a:xfrm rot="10800000" flipH="1">
              <a:off x="19439732" y="35771304"/>
              <a:ext cx="19728000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17A5138-066F-9564-79F2-18C2F1F5B886}"/>
                </a:ext>
              </a:extLst>
            </p:cNvPr>
            <p:cNvSpPr/>
            <p:nvPr/>
          </p:nvSpPr>
          <p:spPr>
            <a:xfrm rot="10800000" flipH="1" flipV="1">
              <a:off x="7028664" y="3731306"/>
              <a:ext cx="12600000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B255BC1-4F2A-F22C-2581-27F1A8767123}"/>
                </a:ext>
              </a:extLst>
            </p:cNvPr>
            <p:cNvSpPr/>
            <p:nvPr/>
          </p:nvSpPr>
          <p:spPr>
            <a:xfrm rot="5400000" flipH="1" flipV="1">
              <a:off x="3419731" y="19751305"/>
              <a:ext cx="32400000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7D388837-224E-D991-A4CA-5F0D2ED3076A}"/>
                </a:ext>
              </a:extLst>
            </p:cNvPr>
            <p:cNvSpPr/>
            <p:nvPr/>
          </p:nvSpPr>
          <p:spPr>
            <a:xfrm>
              <a:off x="5443865" y="16906508"/>
              <a:ext cx="3169597" cy="3169597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7300" dirty="0"/>
                <a:t>2</a:t>
              </a:r>
              <a:endParaRPr lang="en-US" sz="173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A78989-99E6-3AA3-8278-E39C467E7483}"/>
                </a:ext>
              </a:extLst>
            </p:cNvPr>
            <p:cNvSpPr txBox="1"/>
            <p:nvPr/>
          </p:nvSpPr>
          <p:spPr>
            <a:xfrm>
              <a:off x="-2153476" y="19798455"/>
              <a:ext cx="10331837" cy="264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5750" b="1" i="0" dirty="0" err="1">
                  <a:solidFill>
                    <a:schemeClr val="tx2"/>
                  </a:solidFill>
                  <a:effectLst/>
                </a:rPr>
                <a:t>Opstarten</a:t>
              </a:r>
              <a:endParaRPr lang="en-US" sz="16600" b="1" i="0" dirty="0">
                <a:solidFill>
                  <a:schemeClr val="tx2"/>
                </a:solidFill>
                <a:effectLst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C5AA0AF-9CAC-4874-7D78-74C113F246D0}"/>
              </a:ext>
            </a:extLst>
          </p:cNvPr>
          <p:cNvSpPr txBox="1"/>
          <p:nvPr/>
        </p:nvSpPr>
        <p:spPr>
          <a:xfrm>
            <a:off x="11079980" y="6846128"/>
            <a:ext cx="7112000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850" b="1" i="0" dirty="0">
                <a:effectLst/>
              </a:rPr>
              <a:t>Meelopen </a:t>
            </a:r>
            <a:r>
              <a:rPr lang="nl-NL" sz="5650" dirty="0"/>
              <a:t>met teams op de werkvloer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DBD631-A70D-A30A-DD3E-010DF07F7C20}"/>
              </a:ext>
            </a:extLst>
          </p:cNvPr>
          <p:cNvSpPr/>
          <p:nvPr/>
        </p:nvSpPr>
        <p:spPr>
          <a:xfrm>
            <a:off x="12115980" y="1529874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68C202F-08A6-4170-15EA-FDE9BFD0F6DD}"/>
              </a:ext>
            </a:extLst>
          </p:cNvPr>
          <p:cNvSpPr txBox="1"/>
          <p:nvPr/>
        </p:nvSpPr>
        <p:spPr>
          <a:xfrm>
            <a:off x="24721926" y="6764937"/>
            <a:ext cx="16370900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0" b="1" i="0" dirty="0">
                <a:effectLst/>
              </a:rPr>
              <a:t>In </a:t>
            </a:r>
            <a:r>
              <a:rPr lang="en-US" sz="11500" b="1" i="0" dirty="0" err="1">
                <a:effectLst/>
              </a:rPr>
              <a:t>gesprek</a:t>
            </a:r>
            <a:r>
              <a:rPr lang="en-US" sz="11500" b="1" i="0" dirty="0">
                <a:effectLst/>
              </a:rPr>
              <a:t> met </a:t>
            </a:r>
            <a:r>
              <a:rPr lang="en-US" sz="11500" b="1" i="0" dirty="0" err="1">
                <a:effectLst/>
              </a:rPr>
              <a:t>directie</a:t>
            </a:r>
            <a:endParaRPr lang="en-US" sz="11500" b="1" i="0" dirty="0">
              <a:effectLst/>
            </a:endParaRPr>
          </a:p>
          <a:p>
            <a:r>
              <a:rPr lang="nl-NL" sz="6000" dirty="0"/>
              <a:t>EX definitie, verwachting, draagvlak, budget</a:t>
            </a:r>
            <a:endParaRPr lang="en-US" sz="6000" dirty="0"/>
          </a:p>
          <a:p>
            <a:r>
              <a:rPr lang="en-US" sz="6000" dirty="0"/>
              <a:t>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9E236D2-08FE-FEB6-8E3F-8E8C86A5755A}"/>
              </a:ext>
            </a:extLst>
          </p:cNvPr>
          <p:cNvSpPr/>
          <p:nvPr/>
        </p:nvSpPr>
        <p:spPr>
          <a:xfrm>
            <a:off x="18700884" y="6099291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ED97A98-BD1F-4CCE-FF3A-3ED589520637}"/>
              </a:ext>
            </a:extLst>
          </p:cNvPr>
          <p:cNvGrpSpPr/>
          <p:nvPr/>
        </p:nvGrpSpPr>
        <p:grpSpPr>
          <a:xfrm>
            <a:off x="27849212" y="29304174"/>
            <a:ext cx="10214176" cy="8887175"/>
            <a:chOff x="5659179" y="12102695"/>
            <a:chExt cx="10214176" cy="888717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AFBF7D3-6167-659E-EE97-2A74EF739B3F}"/>
                </a:ext>
              </a:extLst>
            </p:cNvPr>
            <p:cNvSpPr txBox="1"/>
            <p:nvPr/>
          </p:nvSpPr>
          <p:spPr>
            <a:xfrm>
              <a:off x="5659179" y="12102695"/>
              <a:ext cx="10214176" cy="37087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NL" sz="10250" b="1" i="0" dirty="0">
                  <a:effectLst/>
                </a:rPr>
                <a:t>Cultuurdragers </a:t>
              </a:r>
            </a:p>
            <a:p>
              <a:pPr algn="ctr"/>
              <a:r>
                <a:rPr lang="nl-NL" sz="5350" dirty="0"/>
                <a:t>identificeren en uitnodigen om aan te haken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36D0EDA-5115-9AF8-66D1-40D044A24C96}"/>
                </a:ext>
              </a:extLst>
            </p:cNvPr>
            <p:cNvSpPr/>
            <p:nvPr/>
          </p:nvSpPr>
          <p:spPr>
            <a:xfrm>
              <a:off x="8156392" y="15949870"/>
              <a:ext cx="5040000" cy="504000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2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FD756466-EB1D-983A-9E71-4D5EA0B570EC}"/>
              </a:ext>
            </a:extLst>
          </p:cNvPr>
          <p:cNvSpPr txBox="1"/>
          <p:nvPr/>
        </p:nvSpPr>
        <p:spPr>
          <a:xfrm>
            <a:off x="24720060" y="14971338"/>
            <a:ext cx="16339742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i="0" dirty="0">
                <a:effectLst/>
              </a:rPr>
              <a:t>EX sponsor </a:t>
            </a:r>
          </a:p>
          <a:p>
            <a:r>
              <a:rPr lang="nl-NL" sz="6000" dirty="0"/>
              <a:t>in directie bepalen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2252834-F72E-721A-2810-5343213DD367}"/>
              </a:ext>
            </a:extLst>
          </p:cNvPr>
          <p:cNvSpPr/>
          <p:nvPr/>
        </p:nvSpPr>
        <p:spPr>
          <a:xfrm>
            <a:off x="18700884" y="13844027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28AC2D-D097-ADD0-2835-5048EBB1F198}"/>
              </a:ext>
            </a:extLst>
          </p:cNvPr>
          <p:cNvSpPr txBox="1"/>
          <p:nvPr/>
        </p:nvSpPr>
        <p:spPr>
          <a:xfrm>
            <a:off x="24352978" y="22633062"/>
            <a:ext cx="10214175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0" b="1" i="0" dirty="0" err="1">
                <a:effectLst/>
              </a:rPr>
              <a:t>Kennismaken</a:t>
            </a:r>
            <a:endParaRPr lang="en-US" sz="11500" b="1" i="0" dirty="0">
              <a:effectLst/>
            </a:endParaRPr>
          </a:p>
          <a:p>
            <a:r>
              <a:rPr lang="en-US" sz="6000" dirty="0"/>
              <a:t>met HR, CX </a:t>
            </a:r>
            <a:r>
              <a:rPr lang="en-US" sz="6000" dirty="0" err="1"/>
              <a:t>en</a:t>
            </a:r>
            <a:r>
              <a:rPr lang="en-US" sz="6000" dirty="0"/>
              <a:t> </a:t>
            </a:r>
            <a:r>
              <a:rPr lang="en-US" sz="6000" dirty="0" err="1"/>
              <a:t>communicatie</a:t>
            </a:r>
            <a:endParaRPr lang="en-US" sz="60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D983446-A7CA-856A-EED7-D131D59C644E}"/>
              </a:ext>
            </a:extLst>
          </p:cNvPr>
          <p:cNvSpPr/>
          <p:nvPr/>
        </p:nvSpPr>
        <p:spPr>
          <a:xfrm>
            <a:off x="18700884" y="21505751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75EDE82-DB5B-7BF2-5089-764F3DCA3358}"/>
              </a:ext>
            </a:extLst>
          </p:cNvPr>
          <p:cNvSpPr txBox="1"/>
          <p:nvPr/>
        </p:nvSpPr>
        <p:spPr>
          <a:xfrm>
            <a:off x="4371215" y="30460810"/>
            <a:ext cx="13820766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500" b="1" i="0" dirty="0" err="1">
                <a:effectLst/>
              </a:rPr>
              <a:t>Multidisciplinair</a:t>
            </a:r>
            <a:r>
              <a:rPr lang="en-US" sz="11500" b="1" i="0" dirty="0">
                <a:effectLst/>
              </a:rPr>
              <a:t> team</a:t>
            </a:r>
          </a:p>
          <a:p>
            <a:pPr algn="r"/>
            <a:r>
              <a:rPr lang="nl-NL" sz="6000" dirty="0"/>
              <a:t>vormen met afvaardiging uit alle afdelingen</a:t>
            </a:r>
            <a:r>
              <a:rPr lang="en-US" sz="6000" dirty="0"/>
              <a:t> 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B66168D-17D6-2D2E-0A81-73B4D3A5C4B8}"/>
              </a:ext>
            </a:extLst>
          </p:cNvPr>
          <p:cNvSpPr/>
          <p:nvPr/>
        </p:nvSpPr>
        <p:spPr>
          <a:xfrm>
            <a:off x="18700884" y="29333499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CD618A9-0A74-842E-018B-F54C6EDE92E4}"/>
              </a:ext>
            </a:extLst>
          </p:cNvPr>
          <p:cNvGrpSpPr/>
          <p:nvPr/>
        </p:nvGrpSpPr>
        <p:grpSpPr>
          <a:xfrm>
            <a:off x="-426276" y="9087606"/>
            <a:ext cx="11827065" cy="6489226"/>
            <a:chOff x="2864935" y="15799159"/>
            <a:chExt cx="11827065" cy="648922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FDF508D-A2FD-F2C7-3E43-86908DC423F0}"/>
                </a:ext>
              </a:extLst>
            </p:cNvPr>
            <p:cNvSpPr txBox="1"/>
            <p:nvPr/>
          </p:nvSpPr>
          <p:spPr>
            <a:xfrm>
              <a:off x="2864935" y="15799159"/>
              <a:ext cx="7112000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1500" b="1" i="0" dirty="0" err="1">
                  <a:effectLst/>
                </a:rPr>
                <a:t>Inlezen</a:t>
              </a:r>
              <a:endParaRPr lang="en-US" sz="11500" b="1" i="0" dirty="0">
                <a:effectLst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EB44111-D436-7F15-4BB8-EAA71084371E}"/>
                </a:ext>
              </a:extLst>
            </p:cNvPr>
            <p:cNvSpPr/>
            <p:nvPr/>
          </p:nvSpPr>
          <p:spPr>
            <a:xfrm>
              <a:off x="9652000" y="15949870"/>
              <a:ext cx="5040000" cy="5040000"/>
            </a:xfrm>
            <a:prstGeom prst="rect">
              <a:avLst/>
            </a:prstGeom>
            <a:solidFill>
              <a:schemeClr val="bg2"/>
            </a:solidFill>
            <a:ln w="28575">
              <a:solidFill>
                <a:schemeClr val="tx2"/>
              </a:solidFill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384E08C-CA4D-7972-FDF1-7E7EED2E94D9}"/>
                </a:ext>
              </a:extLst>
            </p:cNvPr>
            <p:cNvSpPr txBox="1"/>
            <p:nvPr/>
          </p:nvSpPr>
          <p:spPr>
            <a:xfrm>
              <a:off x="3296735" y="17579404"/>
              <a:ext cx="6248400" cy="470898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5150" dirty="0"/>
                <a:t>Missie/</a:t>
              </a:r>
              <a:r>
                <a:rPr lang="en-US" sz="5150" dirty="0" err="1"/>
                <a:t>visie</a:t>
              </a:r>
              <a:r>
                <a:rPr lang="en-US" sz="5150" dirty="0"/>
                <a:t>/</a:t>
              </a:r>
            </a:p>
            <a:p>
              <a:pPr algn="ctr"/>
              <a:r>
                <a:rPr lang="en-US" sz="5150" dirty="0" err="1"/>
                <a:t>kernwaarden</a:t>
              </a:r>
              <a:r>
                <a:rPr lang="en-US" sz="5150" dirty="0"/>
                <a:t> </a:t>
              </a:r>
              <a:r>
                <a:rPr lang="en-US" sz="5150" dirty="0" err="1"/>
                <a:t>Werkgeversbelofte</a:t>
              </a:r>
              <a:r>
                <a:rPr lang="en-US" sz="5150" dirty="0"/>
                <a:t> Employer branding MTO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CCEB4CD7-8FC0-5681-20FE-F1130BD37D9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75789" y="9873620"/>
            <a:ext cx="3810000" cy="38100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5A26F5FE-A4B4-63B7-7FD8-F6E9B66CE92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462595" y="6819050"/>
            <a:ext cx="3810000" cy="38100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99563AFA-0F45-C5FE-60E8-C381FEA3E90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39731" y="22308522"/>
            <a:ext cx="3810000" cy="38100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AD166D38-4A73-6C23-30F5-61C953B4A4E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462595" y="14462341"/>
            <a:ext cx="3810000" cy="38100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A702037B-FC7F-F9F9-89A0-132CBCC971D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399485" y="29901260"/>
            <a:ext cx="3810000" cy="3810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735C32FD-7FCC-1EB5-5C63-92808C8E833E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961425" y="33866304"/>
            <a:ext cx="3810000" cy="3810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BCCF4331-44E8-B57B-B3F9-D6805A0165B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97527" y="2530859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85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E7212-D190-A08F-4277-FC54755F7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A2016602-9A52-EA66-F7BF-B033A2315244}"/>
              </a:ext>
            </a:extLst>
          </p:cNvPr>
          <p:cNvGrpSpPr/>
          <p:nvPr/>
        </p:nvGrpSpPr>
        <p:grpSpPr>
          <a:xfrm>
            <a:off x="-183776" y="11900766"/>
            <a:ext cx="53900355" cy="25246219"/>
            <a:chOff x="-183776" y="11900766"/>
            <a:chExt cx="53900355" cy="2524621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83F3746-22A6-562B-7CF1-26C43E8925CB}"/>
                </a:ext>
              </a:extLst>
            </p:cNvPr>
            <p:cNvSpPr/>
            <p:nvPr/>
          </p:nvSpPr>
          <p:spPr>
            <a:xfrm flipH="1" flipV="1">
              <a:off x="-183776" y="35480767"/>
              <a:ext cx="18000000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15DC1D3-5C18-6B2E-DEA7-092CFB16154E}"/>
                </a:ext>
              </a:extLst>
            </p:cNvPr>
            <p:cNvGrpSpPr/>
            <p:nvPr/>
          </p:nvGrpSpPr>
          <p:grpSpPr>
            <a:xfrm rot="10800000">
              <a:off x="33651920" y="11900766"/>
              <a:ext cx="20064659" cy="7200000"/>
              <a:chOff x="15491915" y="31370699"/>
              <a:chExt cx="20064659" cy="720000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BA9808B-181A-14A9-45E8-7F9F88805C1B}"/>
                  </a:ext>
                </a:extLst>
              </p:cNvPr>
              <p:cNvSpPr/>
              <p:nvPr/>
            </p:nvSpPr>
            <p:spPr>
              <a:xfrm>
                <a:off x="15491915" y="38210699"/>
                <a:ext cx="18000000" cy="360000"/>
              </a:xfrm>
              <a:prstGeom prst="rect">
                <a:avLst/>
              </a:prstGeom>
              <a:solidFill>
                <a:srgbClr val="60B3B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7AD2075F-4FEF-B29B-87A8-F865F460F3AD}"/>
                  </a:ext>
                </a:extLst>
              </p:cNvPr>
              <p:cNvSpPr/>
              <p:nvPr/>
            </p:nvSpPr>
            <p:spPr>
              <a:xfrm rot="16200000">
                <a:off x="31776574" y="34790699"/>
                <a:ext cx="7200000" cy="360000"/>
              </a:xfrm>
              <a:prstGeom prst="rect">
                <a:avLst/>
              </a:prstGeom>
              <a:solidFill>
                <a:srgbClr val="60B3B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4E7E126-9701-27D8-E320-C24BDE311C39}"/>
                </a:ext>
              </a:extLst>
            </p:cNvPr>
            <p:cNvGrpSpPr/>
            <p:nvPr/>
          </p:nvGrpSpPr>
          <p:grpSpPr>
            <a:xfrm rot="10800000" flipV="1">
              <a:off x="15333376" y="18920766"/>
              <a:ext cx="18678544" cy="16920001"/>
              <a:chOff x="17556575" y="20615911"/>
              <a:chExt cx="18678544" cy="16920001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637C39E-208F-E9E7-A101-8998605F630C}"/>
                  </a:ext>
                </a:extLst>
              </p:cNvPr>
              <p:cNvSpPr/>
              <p:nvPr/>
            </p:nvSpPr>
            <p:spPr>
              <a:xfrm>
                <a:off x="17556575" y="20615911"/>
                <a:ext cx="18678544" cy="360000"/>
              </a:xfrm>
              <a:prstGeom prst="rect">
                <a:avLst/>
              </a:prstGeom>
              <a:solidFill>
                <a:srgbClr val="60B3B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2D2A99E-6DD0-BCB1-CCA2-A992A252B9AC}"/>
                  </a:ext>
                </a:extLst>
              </p:cNvPr>
              <p:cNvSpPr/>
              <p:nvPr/>
            </p:nvSpPr>
            <p:spPr>
              <a:xfrm rot="16200000">
                <a:off x="27595119" y="28895912"/>
                <a:ext cx="16920000" cy="360000"/>
              </a:xfrm>
              <a:prstGeom prst="rect">
                <a:avLst/>
              </a:prstGeom>
              <a:solidFill>
                <a:srgbClr val="60B3B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C5286C9-44CE-F087-C68D-ABBFB1F4B171}"/>
                </a:ext>
              </a:extLst>
            </p:cNvPr>
            <p:cNvSpPr/>
            <p:nvPr/>
          </p:nvSpPr>
          <p:spPr>
            <a:xfrm flipV="1">
              <a:off x="1239921" y="35480767"/>
              <a:ext cx="14453456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5FBA42B-7569-08F7-842C-2AE7704921A4}"/>
                </a:ext>
              </a:extLst>
            </p:cNvPr>
            <p:cNvSpPr/>
            <p:nvPr/>
          </p:nvSpPr>
          <p:spPr>
            <a:xfrm>
              <a:off x="4628326" y="33977388"/>
              <a:ext cx="3169597" cy="3169597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7300" dirty="0"/>
                <a:t>3</a:t>
              </a:r>
              <a:endParaRPr lang="en-US" sz="173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318656D-3D93-9C78-7C9E-D41EB6DF0DFE}"/>
                </a:ext>
              </a:extLst>
            </p:cNvPr>
            <p:cNvSpPr txBox="1"/>
            <p:nvPr/>
          </p:nvSpPr>
          <p:spPr>
            <a:xfrm>
              <a:off x="0" y="29985677"/>
              <a:ext cx="13026556" cy="264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900" b="1" i="0" dirty="0" err="1">
                  <a:solidFill>
                    <a:schemeClr val="tx2"/>
                  </a:solidFill>
                  <a:effectLst/>
                </a:rPr>
                <a:t>Onderzoeken</a:t>
              </a:r>
              <a:endParaRPr lang="en-US" sz="16600" b="1" i="0" dirty="0">
                <a:solidFill>
                  <a:schemeClr val="tx2"/>
                </a:solidFill>
                <a:effectLst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7DF7FC1-C97F-09C0-D881-4DA93833F5FC}"/>
              </a:ext>
            </a:extLst>
          </p:cNvPr>
          <p:cNvSpPr txBox="1"/>
          <p:nvPr/>
        </p:nvSpPr>
        <p:spPr>
          <a:xfrm>
            <a:off x="18465678" y="34088078"/>
            <a:ext cx="13820766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0" b="1" i="0" dirty="0">
                <a:effectLst/>
              </a:rPr>
              <a:t>HR data </a:t>
            </a:r>
          </a:p>
          <a:p>
            <a:r>
              <a:rPr lang="en-US" sz="6000" dirty="0"/>
              <a:t>in </a:t>
            </a:r>
            <a:r>
              <a:rPr lang="en-US" sz="6000" dirty="0" err="1"/>
              <a:t>kaart</a:t>
            </a:r>
            <a:r>
              <a:rPr lang="en-US" sz="6000" dirty="0"/>
              <a:t> </a:t>
            </a:r>
            <a:r>
              <a:rPr lang="en-US" sz="6000" dirty="0" err="1"/>
              <a:t>brengen</a:t>
            </a:r>
            <a:endParaRPr lang="en-US" sz="6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EB66467-B92E-41AB-BECD-85A0EB9F7F72}"/>
              </a:ext>
            </a:extLst>
          </p:cNvPr>
          <p:cNvSpPr/>
          <p:nvPr/>
        </p:nvSpPr>
        <p:spPr>
          <a:xfrm>
            <a:off x="13003170" y="33021385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43E847-03B0-C10E-D566-4F4B390D06E5}"/>
              </a:ext>
            </a:extLst>
          </p:cNvPr>
          <p:cNvSpPr/>
          <p:nvPr/>
        </p:nvSpPr>
        <p:spPr>
          <a:xfrm>
            <a:off x="21536883" y="16595908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E62F22D-25C2-8E9E-143F-37D292DB4DA4}"/>
              </a:ext>
            </a:extLst>
          </p:cNvPr>
          <p:cNvSpPr txBox="1"/>
          <p:nvPr/>
        </p:nvSpPr>
        <p:spPr>
          <a:xfrm>
            <a:off x="18370194" y="27379285"/>
            <a:ext cx="16700453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6000" dirty="0"/>
              <a:t>Bepalen of </a:t>
            </a:r>
          </a:p>
          <a:p>
            <a:r>
              <a:rPr lang="nl-NL" sz="11500" b="1" i="0" dirty="0">
                <a:effectLst/>
              </a:rPr>
              <a:t>onderzoek</a:t>
            </a:r>
            <a:br>
              <a:rPr lang="nl-NL" sz="11500" b="1" i="0" dirty="0">
                <a:effectLst/>
              </a:rPr>
            </a:br>
            <a:r>
              <a:rPr lang="nl-NL" sz="6000" dirty="0"/>
              <a:t>intern of extern wordt opgepakt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07907BE-4662-64F2-F063-2D4868FADA39}"/>
              </a:ext>
            </a:extLst>
          </p:cNvPr>
          <p:cNvSpPr/>
          <p:nvPr/>
        </p:nvSpPr>
        <p:spPr>
          <a:xfrm>
            <a:off x="13003170" y="26675167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C87F129-16AF-7D5C-6F07-1DD48E356A42}"/>
              </a:ext>
            </a:extLst>
          </p:cNvPr>
          <p:cNvSpPr txBox="1"/>
          <p:nvPr/>
        </p:nvSpPr>
        <p:spPr>
          <a:xfrm>
            <a:off x="113832" y="20266866"/>
            <a:ext cx="12744709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sz="6000" dirty="0"/>
              <a:t>Stappen in kandidaat- en </a:t>
            </a:r>
            <a:r>
              <a:rPr lang="nl-NL" sz="11500" b="1" i="0" dirty="0" err="1">
                <a:effectLst/>
              </a:rPr>
              <a:t>medewerkerreis</a:t>
            </a:r>
            <a:r>
              <a:rPr lang="nl-NL" sz="11500" b="1" i="0" dirty="0">
                <a:effectLst/>
              </a:rPr>
              <a:t> </a:t>
            </a:r>
          </a:p>
          <a:p>
            <a:pPr algn="r"/>
            <a:r>
              <a:rPr lang="nl-NL" sz="6000" dirty="0"/>
              <a:t>in kaart brengen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2558587-8604-F38E-4BD6-F0649ED0CA28}"/>
              </a:ext>
            </a:extLst>
          </p:cNvPr>
          <p:cNvSpPr/>
          <p:nvPr/>
        </p:nvSpPr>
        <p:spPr>
          <a:xfrm>
            <a:off x="13003170" y="20328949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75AA8ED-20E4-8EC6-6F44-A14D2D811432}"/>
              </a:ext>
            </a:extLst>
          </p:cNvPr>
          <p:cNvSpPr/>
          <p:nvPr/>
        </p:nvSpPr>
        <p:spPr>
          <a:xfrm>
            <a:off x="31327861" y="9487844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4565E88-6350-A04A-2243-D74A1A2E8891}"/>
              </a:ext>
            </a:extLst>
          </p:cNvPr>
          <p:cNvSpPr txBox="1"/>
          <p:nvPr/>
        </p:nvSpPr>
        <p:spPr>
          <a:xfrm>
            <a:off x="29928791" y="3802247"/>
            <a:ext cx="7838141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500" b="1" i="0" dirty="0">
                <a:effectLst/>
              </a:rPr>
              <a:t>Best </a:t>
            </a:r>
            <a:r>
              <a:rPr lang="nl-NL" sz="11500" b="1" i="0" dirty="0" err="1">
                <a:effectLst/>
              </a:rPr>
              <a:t>practices</a:t>
            </a:r>
            <a:r>
              <a:rPr lang="nl-NL" sz="11500" b="1" i="0" dirty="0">
                <a:effectLst/>
              </a:rPr>
              <a:t> </a:t>
            </a:r>
            <a:r>
              <a:rPr lang="nl-NL" sz="6000" dirty="0"/>
              <a:t>identificeren </a:t>
            </a:r>
          </a:p>
          <a:p>
            <a:pPr algn="ctr"/>
            <a:r>
              <a:rPr lang="nl-NL" sz="6000" dirty="0"/>
              <a:t>(intern en extern)</a:t>
            </a:r>
          </a:p>
        </p:txBody>
      </p:sp>
      <p:pic>
        <p:nvPicPr>
          <p:cNvPr id="42" name="Graphic 41">
            <a:extLst>
              <a:ext uri="{FF2B5EF4-FFF2-40B4-BE49-F238E27FC236}">
                <a16:creationId xmlns:a16="http://schemas.microsoft.com/office/drawing/2014/main" id="{4E654096-ED4E-63AC-0568-B1100B013E7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847153" y="33755767"/>
            <a:ext cx="3810000" cy="3810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5ED19F91-AF4B-D7FB-5D65-A1674EADA80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47153" y="27345045"/>
            <a:ext cx="3810000" cy="3810000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0DB7DAC0-6645-A9EB-17DB-83768752C37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681893" y="20872864"/>
            <a:ext cx="3810000" cy="38100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2C429D87-2A0C-E608-8C21-B43351D86C0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151883" y="17062864"/>
            <a:ext cx="3810000" cy="3810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4936112F-B074-5EE3-B04D-B76FA67276D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942861" y="9941425"/>
            <a:ext cx="3810000" cy="3810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7C7F212-DC41-4214-2EFA-95512D960AD9}"/>
              </a:ext>
            </a:extLst>
          </p:cNvPr>
          <p:cNvSpPr txBox="1"/>
          <p:nvPr/>
        </p:nvSpPr>
        <p:spPr>
          <a:xfrm>
            <a:off x="17384423" y="12715689"/>
            <a:ext cx="13344920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0050" b="1" i="0" dirty="0">
                <a:effectLst/>
              </a:rPr>
              <a:t>Belevingsonderzoek </a:t>
            </a:r>
          </a:p>
          <a:p>
            <a:pPr algn="ctr"/>
            <a:r>
              <a:rPr lang="nl-NL" sz="5200" dirty="0"/>
              <a:t>beleving in reis + </a:t>
            </a:r>
            <a:r>
              <a:rPr lang="nl-NL" sz="5200" dirty="0" err="1"/>
              <a:t>belevingthema’s</a:t>
            </a:r>
            <a:r>
              <a:rPr lang="nl-NL" sz="5200" dirty="0"/>
              <a:t> (interviews, focusgroepen,..)</a:t>
            </a:r>
          </a:p>
        </p:txBody>
      </p:sp>
    </p:spTree>
    <p:extLst>
      <p:ext uri="{BB962C8B-B14F-4D97-AF65-F5344CB8AC3E}">
        <p14:creationId xmlns:p14="http://schemas.microsoft.com/office/powerpoint/2010/main" val="3301573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82125-ACC1-92A7-717E-0480B34A5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9F37B93-B100-E954-A991-32DDAA49BEA1}"/>
              </a:ext>
            </a:extLst>
          </p:cNvPr>
          <p:cNvSpPr/>
          <p:nvPr/>
        </p:nvSpPr>
        <p:spPr>
          <a:xfrm rot="10800000" flipH="1">
            <a:off x="17640000" y="28820765"/>
            <a:ext cx="180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22F197-B4D9-3A4A-D62D-71CB50B9528B}"/>
              </a:ext>
            </a:extLst>
          </p:cNvPr>
          <p:cNvSpPr/>
          <p:nvPr/>
        </p:nvSpPr>
        <p:spPr>
          <a:xfrm rot="16200000" flipH="1">
            <a:off x="31859462" y="32240766"/>
            <a:ext cx="72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1CB985-0225-B758-7BFF-C6AF7F0F560D}"/>
              </a:ext>
            </a:extLst>
          </p:cNvPr>
          <p:cNvSpPr/>
          <p:nvPr/>
        </p:nvSpPr>
        <p:spPr>
          <a:xfrm rot="10800000" flipH="1" flipV="1">
            <a:off x="0" y="11900764"/>
            <a:ext cx="180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6085DE-828F-DFDD-C339-78CB62A26623}"/>
              </a:ext>
            </a:extLst>
          </p:cNvPr>
          <p:cNvSpPr/>
          <p:nvPr/>
        </p:nvSpPr>
        <p:spPr>
          <a:xfrm rot="5400000" flipH="1" flipV="1">
            <a:off x="9360000" y="20180765"/>
            <a:ext cx="1692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5C5A96-588C-7F73-6780-0BE85FDB07D9}"/>
              </a:ext>
            </a:extLst>
          </p:cNvPr>
          <p:cNvSpPr/>
          <p:nvPr/>
        </p:nvSpPr>
        <p:spPr>
          <a:xfrm rot="10800000" flipH="1">
            <a:off x="35279463" y="35660765"/>
            <a:ext cx="72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D4E27EB-02CA-DD54-CF1A-E214901BB2B5}"/>
              </a:ext>
            </a:extLst>
          </p:cNvPr>
          <p:cNvSpPr/>
          <p:nvPr/>
        </p:nvSpPr>
        <p:spPr>
          <a:xfrm>
            <a:off x="3675863" y="10477977"/>
            <a:ext cx="3169597" cy="3169597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7300" dirty="0"/>
              <a:t>4</a:t>
            </a:r>
            <a:endParaRPr lang="en-US" sz="173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89A764-93B6-EB00-4221-8957308A9607}"/>
              </a:ext>
            </a:extLst>
          </p:cNvPr>
          <p:cNvSpPr txBox="1"/>
          <p:nvPr/>
        </p:nvSpPr>
        <p:spPr>
          <a:xfrm>
            <a:off x="180000" y="3523181"/>
            <a:ext cx="21765600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600" b="1" i="0" dirty="0" err="1">
                <a:solidFill>
                  <a:schemeClr val="tx2"/>
                </a:solidFill>
                <a:effectLst/>
              </a:rPr>
              <a:t>Strategie</a:t>
            </a:r>
            <a:r>
              <a:rPr lang="en-US" sz="16600" b="1" i="0" dirty="0">
                <a:solidFill>
                  <a:schemeClr val="tx2"/>
                </a:solidFill>
                <a:effectLst/>
              </a:rPr>
              <a:t> &amp; roadmap </a:t>
            </a:r>
            <a:r>
              <a:rPr lang="en-US" sz="16600" b="1" i="0" dirty="0" err="1">
                <a:solidFill>
                  <a:schemeClr val="tx2"/>
                </a:solidFill>
                <a:effectLst/>
              </a:rPr>
              <a:t>uitwerken</a:t>
            </a:r>
            <a:endParaRPr lang="en-US" sz="16600" b="1" i="0" dirty="0">
              <a:solidFill>
                <a:schemeClr val="tx2"/>
              </a:solidFill>
              <a:effectLst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A716DF-DBC4-3328-90EF-B7392B9B63A0}"/>
              </a:ext>
            </a:extLst>
          </p:cNvPr>
          <p:cNvSpPr txBox="1"/>
          <p:nvPr/>
        </p:nvSpPr>
        <p:spPr>
          <a:xfrm>
            <a:off x="180000" y="8416203"/>
            <a:ext cx="337846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8000" b="0" dirty="0">
                <a:effectLst/>
              </a:rPr>
              <a:t>Met </a:t>
            </a:r>
            <a:r>
              <a:rPr lang="en-US" sz="8000" b="0" dirty="0" err="1">
                <a:effectLst/>
              </a:rPr>
              <a:t>multidisciplinair</a:t>
            </a:r>
            <a:r>
              <a:rPr lang="en-US" sz="8000" b="0" dirty="0">
                <a:effectLst/>
              </a:rPr>
              <a:t> team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38350-28DF-D3E9-2869-D893F2D423A3}"/>
              </a:ext>
            </a:extLst>
          </p:cNvPr>
          <p:cNvSpPr txBox="1"/>
          <p:nvPr/>
        </p:nvSpPr>
        <p:spPr>
          <a:xfrm>
            <a:off x="20748007" y="18576587"/>
            <a:ext cx="18184165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dirty="0"/>
              <a:t>EX strategie formuleren </a:t>
            </a:r>
            <a:br>
              <a:rPr lang="nl-NL" sz="11500" b="1" i="0" dirty="0">
                <a:effectLst/>
              </a:rPr>
            </a:br>
            <a:r>
              <a:rPr lang="nl-NL" sz="6000" dirty="0"/>
              <a:t>(ambitie, belofte, </a:t>
            </a:r>
            <a:r>
              <a:rPr lang="nl-NL" sz="6000" dirty="0" err="1"/>
              <a:t>guiding</a:t>
            </a:r>
            <a:r>
              <a:rPr lang="nl-NL" sz="6000" dirty="0"/>
              <a:t> </a:t>
            </a:r>
            <a:r>
              <a:rPr lang="nl-NL" sz="6000" dirty="0" err="1"/>
              <a:t>principles</a:t>
            </a:r>
            <a:r>
              <a:rPr lang="nl-NL" sz="6000" dirty="0"/>
              <a:t>, methode, doelen,…)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C5E677-2F06-CF9C-F85A-7F779DA8081C}"/>
              </a:ext>
            </a:extLst>
          </p:cNvPr>
          <p:cNvSpPr/>
          <p:nvPr/>
        </p:nvSpPr>
        <p:spPr>
          <a:xfrm>
            <a:off x="15300000" y="18024128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465DEE-AC43-422A-A94C-EAEDAA52618D}"/>
              </a:ext>
            </a:extLst>
          </p:cNvPr>
          <p:cNvSpPr txBox="1"/>
          <p:nvPr/>
        </p:nvSpPr>
        <p:spPr>
          <a:xfrm>
            <a:off x="1828801" y="27428076"/>
            <a:ext cx="13340304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sz="11500" b="1" dirty="0"/>
              <a:t>Directie meenemen </a:t>
            </a:r>
            <a:br>
              <a:rPr lang="nl-NL" sz="11500" b="1" dirty="0"/>
            </a:br>
            <a:r>
              <a:rPr lang="nl-NL" sz="6000" dirty="0"/>
              <a:t>in inzichten, EX strategie en EX </a:t>
            </a:r>
            <a:r>
              <a:rPr lang="nl-NL" sz="6000" dirty="0" err="1"/>
              <a:t>roadmap</a:t>
            </a:r>
            <a:endParaRPr lang="nl-NL" sz="6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E2C19E-9FC9-FA72-3BE4-C6DCB7D603B3}"/>
              </a:ext>
            </a:extLst>
          </p:cNvPr>
          <p:cNvSpPr/>
          <p:nvPr/>
        </p:nvSpPr>
        <p:spPr>
          <a:xfrm>
            <a:off x="15300000" y="26510141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3F88B4-965C-EE8E-2B33-BC8AA9B15A8E}"/>
              </a:ext>
            </a:extLst>
          </p:cNvPr>
          <p:cNvSpPr txBox="1"/>
          <p:nvPr/>
        </p:nvSpPr>
        <p:spPr>
          <a:xfrm>
            <a:off x="20695299" y="9526077"/>
            <a:ext cx="14764701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6000" dirty="0"/>
              <a:t>Uitkomsten belevingsonderzoek en best </a:t>
            </a:r>
            <a:r>
              <a:rPr lang="nl-NL" sz="6000" dirty="0" err="1"/>
              <a:t>practices</a:t>
            </a:r>
            <a:r>
              <a:rPr lang="nl-NL" sz="6000" dirty="0"/>
              <a:t> vertalen naar </a:t>
            </a:r>
            <a:br>
              <a:rPr lang="nl-NL" sz="6000" dirty="0"/>
            </a:br>
            <a:r>
              <a:rPr lang="nl-NL" sz="11500" b="1" dirty="0"/>
              <a:t>EX </a:t>
            </a:r>
            <a:r>
              <a:rPr lang="nl-NL" sz="11500" b="1" dirty="0" err="1"/>
              <a:t>roadmap</a:t>
            </a:r>
            <a:r>
              <a:rPr lang="nl-NL" sz="6000" dirty="0"/>
              <a:t> </a:t>
            </a:r>
          </a:p>
          <a:p>
            <a:r>
              <a:rPr lang="nl-NL" sz="6000" dirty="0"/>
              <a:t>met verbeteringen (evt. m.b.v. Design Thinking)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F4C67E-EF9E-B498-E879-BC0A0BAA0BE6}"/>
              </a:ext>
            </a:extLst>
          </p:cNvPr>
          <p:cNvSpPr/>
          <p:nvPr/>
        </p:nvSpPr>
        <p:spPr>
          <a:xfrm>
            <a:off x="15300000" y="9538116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0D2BDE-DBFE-500A-3380-C3A8D81C6A09}"/>
              </a:ext>
            </a:extLst>
          </p:cNvPr>
          <p:cNvSpPr/>
          <p:nvPr/>
        </p:nvSpPr>
        <p:spPr>
          <a:xfrm>
            <a:off x="26441044" y="26660766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B4A828-6B26-49BB-F63F-12C55B46B1F7}"/>
              </a:ext>
            </a:extLst>
          </p:cNvPr>
          <p:cNvSpPr txBox="1"/>
          <p:nvPr/>
        </p:nvSpPr>
        <p:spPr>
          <a:xfrm>
            <a:off x="20748007" y="31895907"/>
            <a:ext cx="14921280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750" b="1" dirty="0"/>
              <a:t>Inzichten, EX strategie en EX </a:t>
            </a:r>
            <a:r>
              <a:rPr lang="nl-NL" sz="9750" b="1" dirty="0" err="1"/>
              <a:t>roadmap</a:t>
            </a:r>
            <a:r>
              <a:rPr lang="nl-NL" sz="9750" b="1" dirty="0"/>
              <a:t> delen </a:t>
            </a:r>
            <a:br>
              <a:rPr lang="nl-NL" sz="11500" b="1" dirty="0"/>
            </a:br>
            <a:r>
              <a:rPr lang="nl-NL" sz="5050" dirty="0"/>
              <a:t>met de hele organisatie </a:t>
            </a:r>
            <a:br>
              <a:rPr lang="nl-NL" sz="11500" b="1" dirty="0"/>
            </a:br>
            <a:r>
              <a:rPr lang="nl-NL" sz="5050" dirty="0"/>
              <a:t>(bijv. d.m.v. </a:t>
            </a:r>
            <a:r>
              <a:rPr lang="nl-NL" sz="5050" dirty="0" err="1"/>
              <a:t>roadshows</a:t>
            </a:r>
            <a:r>
              <a:rPr lang="nl-NL" sz="5050" dirty="0"/>
              <a:t>)</a:t>
            </a: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125BD0D6-27C4-30FA-8E2D-B9DD7852F62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915000" y="10095256"/>
            <a:ext cx="3810000" cy="38100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BC723C9-172A-191A-2FD8-6C679C8C3B8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15000" y="18706699"/>
            <a:ext cx="3810000" cy="3810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4168A418-C5AF-4819-C400-A42FEF6E9E1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07643" y="26915765"/>
            <a:ext cx="3810000" cy="3810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8541A513-E3D6-CA30-4677-F53183D927E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056044" y="27275766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12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C52CB-9853-F691-0502-BCC1F0E8C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0685ABF3-D8E4-04BC-E068-BC5C5747DE57}"/>
              </a:ext>
            </a:extLst>
          </p:cNvPr>
          <p:cNvSpPr txBox="1"/>
          <p:nvPr/>
        </p:nvSpPr>
        <p:spPr>
          <a:xfrm>
            <a:off x="18105082" y="-4895427"/>
            <a:ext cx="462788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8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Implementeren</a:t>
            </a:r>
            <a:br>
              <a:rPr lang="en-US" sz="8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</a:br>
            <a:r>
              <a:rPr lang="en-US" sz="8800" b="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Met </a:t>
            </a:r>
            <a:r>
              <a:rPr lang="en-US" sz="8800" b="0" i="1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multidisciplinair</a:t>
            </a:r>
            <a:r>
              <a:rPr lang="en-US" sz="8800" b="0" i="1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team</a:t>
            </a:r>
            <a:endParaRPr lang="en-US" sz="8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DF28AEAA-D63A-9312-51B4-D92616341F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36242" y="43150753"/>
            <a:ext cx="2113733" cy="2069971"/>
          </a:xfrm>
        </p:spPr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552FE2-63E0-9C57-067C-F345B2DF9E87}"/>
              </a:ext>
            </a:extLst>
          </p:cNvPr>
          <p:cNvGrpSpPr/>
          <p:nvPr/>
        </p:nvGrpSpPr>
        <p:grpSpPr>
          <a:xfrm>
            <a:off x="0" y="9233864"/>
            <a:ext cx="44416589" cy="28011699"/>
            <a:chOff x="0" y="9233864"/>
            <a:chExt cx="44416589" cy="2801169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21084DD-3656-64B7-2C64-36C34D19510A}"/>
                </a:ext>
              </a:extLst>
            </p:cNvPr>
            <p:cNvSpPr/>
            <p:nvPr/>
          </p:nvSpPr>
          <p:spPr>
            <a:xfrm rot="16200000">
              <a:off x="-4480349" y="22432614"/>
              <a:ext cx="26757499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EF36C70-64ED-0698-12C4-E825C008482E}"/>
                </a:ext>
              </a:extLst>
            </p:cNvPr>
            <p:cNvSpPr/>
            <p:nvPr/>
          </p:nvSpPr>
          <p:spPr>
            <a:xfrm rot="10800000">
              <a:off x="8718399" y="9233865"/>
              <a:ext cx="26979789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49F6C88-3BC3-3996-873B-0DEED2474BFB}"/>
                </a:ext>
              </a:extLst>
            </p:cNvPr>
            <p:cNvGrpSpPr/>
            <p:nvPr/>
          </p:nvGrpSpPr>
          <p:grpSpPr>
            <a:xfrm rot="10800000">
              <a:off x="35416589" y="9233866"/>
              <a:ext cx="9000000" cy="4320000"/>
              <a:chOff x="23610175" y="18433305"/>
              <a:chExt cx="9000000" cy="432000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C391A69-DDA1-D17A-CABE-C656C47AE478}"/>
                  </a:ext>
                </a:extLst>
              </p:cNvPr>
              <p:cNvSpPr/>
              <p:nvPr/>
            </p:nvSpPr>
            <p:spPr>
              <a:xfrm>
                <a:off x="23610175" y="18433305"/>
                <a:ext cx="9000000" cy="360000"/>
              </a:xfrm>
              <a:prstGeom prst="rect">
                <a:avLst/>
              </a:prstGeom>
              <a:solidFill>
                <a:srgbClr val="60B3B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D895913-C09C-4306-F6C3-803FE8DDA2D7}"/>
                  </a:ext>
                </a:extLst>
              </p:cNvPr>
              <p:cNvSpPr/>
              <p:nvPr/>
            </p:nvSpPr>
            <p:spPr>
              <a:xfrm rot="16200000">
                <a:off x="30270175" y="20413305"/>
                <a:ext cx="4320000" cy="360000"/>
              </a:xfrm>
              <a:prstGeom prst="rect">
                <a:avLst/>
              </a:prstGeom>
              <a:solidFill>
                <a:srgbClr val="60B3B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D29E8E98-3D6A-260E-4F9F-B27D3306AC00}"/>
                </a:ext>
              </a:extLst>
            </p:cNvPr>
            <p:cNvSpPr/>
            <p:nvPr/>
          </p:nvSpPr>
          <p:spPr>
            <a:xfrm>
              <a:off x="7313601" y="34075966"/>
              <a:ext cx="3169597" cy="3169597"/>
            </a:xfrm>
            <a:prstGeom prst="ellipse">
              <a:avLst/>
            </a:prstGeom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BE" sz="17300" dirty="0"/>
                <a:t>5</a:t>
              </a:r>
              <a:endParaRPr lang="en-US" sz="173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F0F6D1-6A0F-D861-7798-463A39811ADB}"/>
                </a:ext>
              </a:extLst>
            </p:cNvPr>
            <p:cNvSpPr/>
            <p:nvPr/>
          </p:nvSpPr>
          <p:spPr>
            <a:xfrm rot="10800000" flipH="1">
              <a:off x="0" y="35660765"/>
              <a:ext cx="9000000" cy="360000"/>
            </a:xfrm>
            <a:prstGeom prst="rect">
              <a:avLst/>
            </a:prstGeom>
            <a:solidFill>
              <a:srgbClr val="60B3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F281FF0-B15D-796F-D6BF-CB23285AA786}"/>
                </a:ext>
              </a:extLst>
            </p:cNvPr>
            <p:cNvSpPr txBox="1"/>
            <p:nvPr/>
          </p:nvSpPr>
          <p:spPr>
            <a:xfrm>
              <a:off x="11251325" y="34337325"/>
              <a:ext cx="16497179" cy="2646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600" b="1" i="0" dirty="0" err="1">
                  <a:solidFill>
                    <a:schemeClr val="tx2"/>
                  </a:solidFill>
                  <a:effectLst/>
                </a:rPr>
                <a:t>Implementeren</a:t>
              </a:r>
              <a:endParaRPr lang="en-US" sz="16600" b="1" i="0" dirty="0">
                <a:solidFill>
                  <a:schemeClr val="tx2"/>
                </a:solidFill>
                <a:effectLst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FB2FD18-9CA8-3B46-6BEA-7663FC9A9B32}"/>
              </a:ext>
            </a:extLst>
          </p:cNvPr>
          <p:cNvSpPr txBox="1"/>
          <p:nvPr/>
        </p:nvSpPr>
        <p:spPr>
          <a:xfrm>
            <a:off x="11732918" y="26685750"/>
            <a:ext cx="18184165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dirty="0"/>
              <a:t>Ambassadeurs zoeken </a:t>
            </a:r>
          </a:p>
          <a:p>
            <a:r>
              <a:rPr lang="nl-NL" sz="6000" dirty="0"/>
              <a:t>en betrekken in </a:t>
            </a:r>
            <a:r>
              <a:rPr lang="nl-NL" sz="6000" dirty="0" err="1"/>
              <a:t>roadmap</a:t>
            </a:r>
            <a:r>
              <a:rPr lang="nl-NL" sz="6000" dirty="0"/>
              <a:t> realiseren en draagvlak creëren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6A93DA-F85C-AE7C-983D-20B89F5C5A64}"/>
              </a:ext>
            </a:extLst>
          </p:cNvPr>
          <p:cNvSpPr/>
          <p:nvPr/>
        </p:nvSpPr>
        <p:spPr>
          <a:xfrm>
            <a:off x="6365606" y="25558439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3AB831-36D9-4EB1-096F-F4F88998F49B}"/>
              </a:ext>
            </a:extLst>
          </p:cNvPr>
          <p:cNvSpPr txBox="1"/>
          <p:nvPr/>
        </p:nvSpPr>
        <p:spPr>
          <a:xfrm>
            <a:off x="11813613" y="17706126"/>
            <a:ext cx="19275987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dirty="0" err="1"/>
              <a:t>Roadmap</a:t>
            </a:r>
            <a:r>
              <a:rPr lang="nl-NL" sz="11500" b="1" dirty="0"/>
              <a:t> initiatieven realiseren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728A40A-0186-8328-BFB5-7A4D203319CA}"/>
              </a:ext>
            </a:extLst>
          </p:cNvPr>
          <p:cNvSpPr/>
          <p:nvPr/>
        </p:nvSpPr>
        <p:spPr>
          <a:xfrm>
            <a:off x="6365860" y="16240323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14C9E1-2101-8547-FBB0-856529CA9C89}"/>
              </a:ext>
            </a:extLst>
          </p:cNvPr>
          <p:cNvSpPr txBox="1"/>
          <p:nvPr/>
        </p:nvSpPr>
        <p:spPr>
          <a:xfrm>
            <a:off x="717021" y="3676398"/>
            <a:ext cx="16304701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500" b="1" dirty="0"/>
              <a:t>Continu communiceren </a:t>
            </a:r>
          </a:p>
          <a:p>
            <a:pPr algn="ctr"/>
            <a:r>
              <a:rPr lang="nl-NL" sz="6000" dirty="0"/>
              <a:t>over verbeteringen en successen (verhalen vertellen)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55CFC6-22E2-589F-0D9B-0D0DDE8B7D2D}"/>
              </a:ext>
            </a:extLst>
          </p:cNvPr>
          <p:cNvSpPr/>
          <p:nvPr/>
        </p:nvSpPr>
        <p:spPr>
          <a:xfrm>
            <a:off x="6365606" y="6922206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326B9E-A370-0151-9B09-AC7A2252428D}"/>
              </a:ext>
            </a:extLst>
          </p:cNvPr>
          <p:cNvSpPr/>
          <p:nvPr/>
        </p:nvSpPr>
        <p:spPr>
          <a:xfrm>
            <a:off x="22476979" y="6922206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8ACC57-E002-4D15-E32D-AAFF3232C8E2}"/>
              </a:ext>
            </a:extLst>
          </p:cNvPr>
          <p:cNvSpPr txBox="1"/>
          <p:nvPr/>
        </p:nvSpPr>
        <p:spPr>
          <a:xfrm>
            <a:off x="16844628" y="3784476"/>
            <a:ext cx="16304701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 err="1"/>
              <a:t>Directie</a:t>
            </a:r>
            <a:r>
              <a:rPr lang="en-US" sz="6000" dirty="0"/>
              <a:t> &amp; stakeholders </a:t>
            </a:r>
          </a:p>
          <a:p>
            <a:pPr algn="ctr"/>
            <a:r>
              <a:rPr lang="en-US" sz="11500" b="1" dirty="0"/>
              <a:t>up to date </a:t>
            </a:r>
            <a:r>
              <a:rPr lang="en-US" sz="11500" b="1" dirty="0" err="1"/>
              <a:t>houden</a:t>
            </a:r>
            <a:endParaRPr lang="en-US" sz="11500" b="1" dirty="0"/>
          </a:p>
        </p:txBody>
      </p:sp>
      <p:pic>
        <p:nvPicPr>
          <p:cNvPr id="31" name="Graphic 30">
            <a:extLst>
              <a:ext uri="{FF2B5EF4-FFF2-40B4-BE49-F238E27FC236}">
                <a16:creationId xmlns:a16="http://schemas.microsoft.com/office/drawing/2014/main" id="{3DFBC1F3-200F-D535-AC13-B9F9B418351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57380" y="26189227"/>
            <a:ext cx="3810000" cy="3810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1DAA3C4D-900B-C61E-3881-2497F9312F4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3399" y="16855322"/>
            <a:ext cx="3810000" cy="381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A6ABC997-0501-D220-2AE5-5DED32271CD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6995" y="7163859"/>
            <a:ext cx="4500012" cy="4500012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DD87346B-F586-A9DA-15BB-6FC9FED2571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91978" y="7583866"/>
            <a:ext cx="3810000" cy="381000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1F5AC529-241E-6A68-F2EC-F578EEAD51FF}"/>
              </a:ext>
            </a:extLst>
          </p:cNvPr>
          <p:cNvSpPr txBox="1"/>
          <p:nvPr/>
        </p:nvSpPr>
        <p:spPr>
          <a:xfrm>
            <a:off x="11286735" y="36705665"/>
            <a:ext cx="171095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8000" b="0" dirty="0">
                <a:effectLst/>
              </a:rPr>
              <a:t>Met </a:t>
            </a:r>
            <a:r>
              <a:rPr lang="en-US" sz="8000" b="0" dirty="0" err="1">
                <a:effectLst/>
              </a:rPr>
              <a:t>multidisciplinair</a:t>
            </a:r>
            <a:r>
              <a:rPr lang="en-US" sz="8000" b="0" dirty="0">
                <a:effectLst/>
              </a:rPr>
              <a:t> team</a:t>
            </a:r>
          </a:p>
        </p:txBody>
      </p:sp>
    </p:spTree>
    <p:extLst>
      <p:ext uri="{BB962C8B-B14F-4D97-AF65-F5344CB8AC3E}">
        <p14:creationId xmlns:p14="http://schemas.microsoft.com/office/powerpoint/2010/main" val="1471342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A2D8-272C-ECE0-B9F4-70FD0FC85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F2E2B9A-D21F-F76C-E115-9F90ECCA6943}"/>
              </a:ext>
            </a:extLst>
          </p:cNvPr>
          <p:cNvSpPr txBox="1"/>
          <p:nvPr/>
        </p:nvSpPr>
        <p:spPr>
          <a:xfrm>
            <a:off x="7003529" y="-4547755"/>
            <a:ext cx="462788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8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Verdiepen</a:t>
            </a:r>
            <a:endParaRPr lang="en-US" sz="8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marL="742950" lvl="1" indent="-285750" algn="l">
              <a:buFont typeface="Courier New" panose="02070309020205020404" pitchFamily="49" charset="0"/>
              <a:buChar char="o"/>
            </a:pPr>
            <a:endParaRPr lang="en-US" sz="8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8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95EA8D5-EA04-9EBB-45EE-979DFD0819D2}"/>
              </a:ext>
            </a:extLst>
          </p:cNvPr>
          <p:cNvSpPr/>
          <p:nvPr/>
        </p:nvSpPr>
        <p:spPr>
          <a:xfrm rot="10800000" flipH="1">
            <a:off x="30767326" y="32453864"/>
            <a:ext cx="180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94153E-BA36-57E9-C79B-D5D1482DFA2C}"/>
              </a:ext>
            </a:extLst>
          </p:cNvPr>
          <p:cNvSpPr/>
          <p:nvPr/>
        </p:nvSpPr>
        <p:spPr>
          <a:xfrm rot="16200000" flipH="1">
            <a:off x="29417326" y="31103865"/>
            <a:ext cx="306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EA3ABFA-4C64-795A-095C-BDB132072EC6}"/>
              </a:ext>
            </a:extLst>
          </p:cNvPr>
          <p:cNvSpPr/>
          <p:nvPr/>
        </p:nvSpPr>
        <p:spPr>
          <a:xfrm rot="5400000" flipH="1" flipV="1">
            <a:off x="-4512675" y="21473866"/>
            <a:ext cx="1692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4213F9-8489-4586-5F10-EA3AC9851079}"/>
              </a:ext>
            </a:extLst>
          </p:cNvPr>
          <p:cNvSpPr/>
          <p:nvPr/>
        </p:nvSpPr>
        <p:spPr>
          <a:xfrm rot="10800000">
            <a:off x="3767326" y="29753865"/>
            <a:ext cx="270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AA2BD6-35FD-6673-A502-4F9C27E66078}"/>
              </a:ext>
            </a:extLst>
          </p:cNvPr>
          <p:cNvSpPr/>
          <p:nvPr/>
        </p:nvSpPr>
        <p:spPr>
          <a:xfrm rot="10800000">
            <a:off x="-4872675" y="13193866"/>
            <a:ext cx="90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A9D6585-7CF9-89CE-9D59-5A1D32F2E1CB}"/>
              </a:ext>
            </a:extLst>
          </p:cNvPr>
          <p:cNvSpPr/>
          <p:nvPr/>
        </p:nvSpPr>
        <p:spPr>
          <a:xfrm>
            <a:off x="2362526" y="11710667"/>
            <a:ext cx="3169597" cy="3169597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7300" dirty="0"/>
              <a:t>6</a:t>
            </a:r>
            <a:endParaRPr lang="en-US" sz="173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4F823B-C6FB-8420-68D2-8359A06185FB}"/>
              </a:ext>
            </a:extLst>
          </p:cNvPr>
          <p:cNvSpPr txBox="1"/>
          <p:nvPr/>
        </p:nvSpPr>
        <p:spPr>
          <a:xfrm>
            <a:off x="3767324" y="11972026"/>
            <a:ext cx="1449467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i="0" dirty="0" err="1">
                <a:solidFill>
                  <a:schemeClr val="tx2"/>
                </a:solidFill>
                <a:effectLst/>
              </a:rPr>
              <a:t>Verdiepen</a:t>
            </a:r>
            <a:endParaRPr lang="en-US" sz="16600" b="1" i="0" dirty="0">
              <a:solidFill>
                <a:schemeClr val="tx2"/>
              </a:solidFill>
              <a:effectLst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753904-AA5F-4D31-BA1A-D8B424128C0A}"/>
              </a:ext>
            </a:extLst>
          </p:cNvPr>
          <p:cNvSpPr txBox="1"/>
          <p:nvPr/>
        </p:nvSpPr>
        <p:spPr>
          <a:xfrm>
            <a:off x="6956907" y="16397628"/>
            <a:ext cx="20444206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dirty="0"/>
              <a:t>Journey </a:t>
            </a:r>
            <a:r>
              <a:rPr lang="nl-NL" sz="11500" b="1" dirty="0" err="1"/>
              <a:t>deepdives</a:t>
            </a:r>
            <a:r>
              <a:rPr lang="nl-NL" sz="11500" b="1" dirty="0"/>
              <a:t> </a:t>
            </a:r>
            <a:br>
              <a:rPr lang="nl-NL" sz="11500" b="1" dirty="0"/>
            </a:br>
            <a:r>
              <a:rPr lang="nl-NL" sz="6000" dirty="0"/>
              <a:t>identificeren (bijv. verzuim (fase) of werkende ouders (doelgroep)) en belevingsonderzoek uitvoeren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AC6EBD-48AF-21A8-3A84-558DEF107ACA}"/>
              </a:ext>
            </a:extLst>
          </p:cNvPr>
          <p:cNvSpPr/>
          <p:nvPr/>
        </p:nvSpPr>
        <p:spPr>
          <a:xfrm>
            <a:off x="1491916" y="15840744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18EC10-0351-1980-9D80-4FEABBFCA07E}"/>
              </a:ext>
            </a:extLst>
          </p:cNvPr>
          <p:cNvSpPr txBox="1"/>
          <p:nvPr/>
        </p:nvSpPr>
        <p:spPr>
          <a:xfrm>
            <a:off x="7003529" y="23068541"/>
            <a:ext cx="16911828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dirty="0"/>
              <a:t>Journey metingen inrichten </a:t>
            </a:r>
            <a:r>
              <a:rPr lang="nl-NL" sz="6000" dirty="0"/>
              <a:t>(bijv. </a:t>
            </a:r>
            <a:r>
              <a:rPr lang="nl-NL" sz="6000" dirty="0" err="1"/>
              <a:t>pulse</a:t>
            </a:r>
            <a:r>
              <a:rPr lang="nl-NL" sz="6000" dirty="0"/>
              <a:t> survey na </a:t>
            </a:r>
            <a:r>
              <a:rPr lang="nl-NL" sz="6000" dirty="0" err="1"/>
              <a:t>onboarding</a:t>
            </a:r>
            <a:r>
              <a:rPr lang="nl-NL" sz="6000" dirty="0"/>
              <a:t>, met externe partij?)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6DD563-5CE6-AE31-46B2-FADF2FEB7E38}"/>
              </a:ext>
            </a:extLst>
          </p:cNvPr>
          <p:cNvSpPr/>
          <p:nvPr/>
        </p:nvSpPr>
        <p:spPr>
          <a:xfrm>
            <a:off x="1607325" y="21941230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E15685-5914-8509-5E83-A84DF4341FFC}"/>
              </a:ext>
            </a:extLst>
          </p:cNvPr>
          <p:cNvSpPr txBox="1"/>
          <p:nvPr/>
        </p:nvSpPr>
        <p:spPr>
          <a:xfrm>
            <a:off x="30142929" y="20106336"/>
            <a:ext cx="8807388" cy="8171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1500" b="1" dirty="0"/>
              <a:t>Integrale aanpak uitwerken </a:t>
            </a:r>
          </a:p>
          <a:p>
            <a:pPr algn="ctr"/>
            <a:r>
              <a:rPr lang="nl-NL" sz="6000" dirty="0"/>
              <a:t>Human experience = </a:t>
            </a:r>
          </a:p>
          <a:p>
            <a:pPr algn="ctr"/>
            <a:r>
              <a:rPr lang="nl-NL" sz="6000" dirty="0"/>
              <a:t>Customer + Employee + Brand experience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3B32082-031C-CAA4-FB36-255AFF399F7F}"/>
              </a:ext>
            </a:extLst>
          </p:cNvPr>
          <p:cNvSpPr/>
          <p:nvPr/>
        </p:nvSpPr>
        <p:spPr>
          <a:xfrm>
            <a:off x="32026623" y="29946370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F9FDCB-88F8-921B-F386-D43D250C8023}"/>
              </a:ext>
            </a:extLst>
          </p:cNvPr>
          <p:cNvSpPr/>
          <p:nvPr/>
        </p:nvSpPr>
        <p:spPr>
          <a:xfrm>
            <a:off x="10232494" y="27413865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299EA96-E6B0-D135-4045-8541334B6A82}"/>
              </a:ext>
            </a:extLst>
          </p:cNvPr>
          <p:cNvSpPr/>
          <p:nvPr/>
        </p:nvSpPr>
        <p:spPr>
          <a:xfrm>
            <a:off x="19619297" y="27413864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214D26-BF34-2C80-CBB3-22F34E711D71}"/>
              </a:ext>
            </a:extLst>
          </p:cNvPr>
          <p:cNvSpPr txBox="1"/>
          <p:nvPr/>
        </p:nvSpPr>
        <p:spPr>
          <a:xfrm>
            <a:off x="8449056" y="32658691"/>
            <a:ext cx="800821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300" b="1" dirty="0"/>
              <a:t>Tools inrichten</a:t>
            </a:r>
            <a:endParaRPr lang="nl-NL" sz="6000" dirty="0"/>
          </a:p>
          <a:p>
            <a:pPr algn="ctr"/>
            <a:r>
              <a:rPr lang="nl-NL" sz="5800" dirty="0"/>
              <a:t>voor journey </a:t>
            </a:r>
            <a:r>
              <a:rPr lang="nl-NL" sz="5800" dirty="0" err="1"/>
              <a:t>mapping</a:t>
            </a:r>
            <a:r>
              <a:rPr lang="nl-NL" sz="5800" dirty="0"/>
              <a:t> en monitoring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DDBA9B-3D54-7603-ABF0-609BC5A91D61}"/>
              </a:ext>
            </a:extLst>
          </p:cNvPr>
          <p:cNvSpPr txBox="1"/>
          <p:nvPr/>
        </p:nvSpPr>
        <p:spPr>
          <a:xfrm>
            <a:off x="17351801" y="32886501"/>
            <a:ext cx="9574991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9750" b="1" dirty="0"/>
              <a:t>EX medewerker panel</a:t>
            </a:r>
          </a:p>
          <a:p>
            <a:pPr algn="ctr"/>
            <a:r>
              <a:rPr lang="nl-NL" sz="5050" dirty="0"/>
              <a:t>opzetten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828DD3C7-65FC-9CBB-0DAA-9203EE110A6E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105357" y="28041370"/>
            <a:ext cx="3810000" cy="3810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47A5F45A-A040-4535-E6CF-278486D8E81A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734620" y="30548864"/>
            <a:ext cx="3810000" cy="3810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D75B50C-C8E0-239F-2794-8909F3FBB966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0511" y="28041370"/>
            <a:ext cx="3810000" cy="381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5A663B8-3B45-BBE3-BB35-BDB868E156BD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56713" y="22465774"/>
            <a:ext cx="3810000" cy="3810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1755116E-C06B-D140-3DA4-4EB01E38D53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87824" y="16455744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597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F17D0-0C66-892F-73E2-E591F368D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87B0FE5-156D-8F36-C8C3-CCCD9E876615}"/>
              </a:ext>
            </a:extLst>
          </p:cNvPr>
          <p:cNvSpPr/>
          <p:nvPr/>
        </p:nvSpPr>
        <p:spPr>
          <a:xfrm rot="10800000" flipH="1">
            <a:off x="-15262821" y="32453864"/>
            <a:ext cx="180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0C7780-7012-661C-1E4E-DD2CC36EB8DC}"/>
              </a:ext>
            </a:extLst>
          </p:cNvPr>
          <p:cNvSpPr/>
          <p:nvPr/>
        </p:nvSpPr>
        <p:spPr>
          <a:xfrm rot="16200000" flipH="1">
            <a:off x="951559" y="30744129"/>
            <a:ext cx="3276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B83A07-18BC-AFF5-80CF-3996AF13C70A}"/>
              </a:ext>
            </a:extLst>
          </p:cNvPr>
          <p:cNvSpPr/>
          <p:nvPr/>
        </p:nvSpPr>
        <p:spPr>
          <a:xfrm rot="10800000">
            <a:off x="2409560" y="29286129"/>
            <a:ext cx="108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4C2578B-8B5C-D7AB-FCBF-78399E7F878B}"/>
              </a:ext>
            </a:extLst>
          </p:cNvPr>
          <p:cNvSpPr/>
          <p:nvPr/>
        </p:nvSpPr>
        <p:spPr>
          <a:xfrm>
            <a:off x="1050780" y="27754395"/>
            <a:ext cx="3169597" cy="3169597"/>
          </a:xfrm>
          <a:prstGeom prst="ellipse">
            <a:avLst/>
          </a:prstGeom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7300" dirty="0"/>
              <a:t>7</a:t>
            </a:r>
            <a:endParaRPr lang="en-US" sz="173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38B78C4-2C3C-5CB8-9E75-1497E35F052C}"/>
              </a:ext>
            </a:extLst>
          </p:cNvPr>
          <p:cNvSpPr txBox="1"/>
          <p:nvPr/>
        </p:nvSpPr>
        <p:spPr>
          <a:xfrm>
            <a:off x="-4818673" y="33564476"/>
            <a:ext cx="26816463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600" b="1" i="0" dirty="0">
                <a:solidFill>
                  <a:schemeClr val="tx2"/>
                </a:solidFill>
                <a:effectLst/>
              </a:rPr>
              <a:t>Continu </a:t>
            </a:r>
            <a:r>
              <a:rPr lang="en-US" sz="16600" b="1" i="0" dirty="0" err="1">
                <a:solidFill>
                  <a:schemeClr val="tx2"/>
                </a:solidFill>
                <a:effectLst/>
              </a:rPr>
              <a:t>verbeteren</a:t>
            </a:r>
            <a:endParaRPr lang="en-US" sz="16600" b="1" i="0" dirty="0">
              <a:solidFill>
                <a:schemeClr val="tx2"/>
              </a:solidFill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B716D1-E52B-9692-2F29-41B2D4A46D56}"/>
              </a:ext>
            </a:extLst>
          </p:cNvPr>
          <p:cNvSpPr/>
          <p:nvPr/>
        </p:nvSpPr>
        <p:spPr>
          <a:xfrm rot="16200000" flipH="1">
            <a:off x="8971483" y="25048054"/>
            <a:ext cx="8836153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5E043E-4E62-881D-5985-6CCFF35C950F}"/>
              </a:ext>
            </a:extLst>
          </p:cNvPr>
          <p:cNvSpPr/>
          <p:nvPr/>
        </p:nvSpPr>
        <p:spPr>
          <a:xfrm rot="10800000">
            <a:off x="13026543" y="21241745"/>
            <a:ext cx="10800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788667-094C-EF08-FF48-ABB8AF6BDEB8}"/>
              </a:ext>
            </a:extLst>
          </p:cNvPr>
          <p:cNvSpPr/>
          <p:nvPr/>
        </p:nvSpPr>
        <p:spPr>
          <a:xfrm rot="16200000" flipH="1">
            <a:off x="19874943" y="19603745"/>
            <a:ext cx="327600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13BE92-9DAA-046B-0EE6-B7DDA5235AA3}"/>
              </a:ext>
            </a:extLst>
          </p:cNvPr>
          <p:cNvSpPr/>
          <p:nvPr/>
        </p:nvSpPr>
        <p:spPr>
          <a:xfrm rot="10800000">
            <a:off x="21332943" y="17893977"/>
            <a:ext cx="11160002" cy="360001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4BDAFF-AFFE-35D2-5EA7-C7E4B349EA25}"/>
              </a:ext>
            </a:extLst>
          </p:cNvPr>
          <p:cNvSpPr/>
          <p:nvPr/>
        </p:nvSpPr>
        <p:spPr>
          <a:xfrm rot="16200000" flipH="1">
            <a:off x="24531184" y="10292218"/>
            <a:ext cx="15563521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8FB652-0122-D635-8D0E-430B5CAA7B57}"/>
              </a:ext>
            </a:extLst>
          </p:cNvPr>
          <p:cNvSpPr/>
          <p:nvPr/>
        </p:nvSpPr>
        <p:spPr>
          <a:xfrm rot="10800000">
            <a:off x="32132944" y="2690459"/>
            <a:ext cx="10631220" cy="360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FB6894-4BD6-9035-1706-86AEB71C6179}"/>
              </a:ext>
            </a:extLst>
          </p:cNvPr>
          <p:cNvSpPr/>
          <p:nvPr/>
        </p:nvSpPr>
        <p:spPr>
          <a:xfrm>
            <a:off x="29763069" y="384110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CEC1243-56E1-1D2F-5562-FE4136021949}"/>
              </a:ext>
            </a:extLst>
          </p:cNvPr>
          <p:cNvSpPr txBox="1"/>
          <p:nvPr/>
        </p:nvSpPr>
        <p:spPr>
          <a:xfrm>
            <a:off x="10745895" y="1405386"/>
            <a:ext cx="18236590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sz="11500" b="1" dirty="0"/>
              <a:t>Trends &amp; ontwikkelingen </a:t>
            </a:r>
          </a:p>
          <a:p>
            <a:pPr algn="r"/>
            <a:r>
              <a:rPr lang="nl-NL" sz="6000" dirty="0"/>
              <a:t>in vakgebied volgen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7EB1D79-97C2-ED4B-5F6A-9241C64A2181}"/>
              </a:ext>
            </a:extLst>
          </p:cNvPr>
          <p:cNvSpPr txBox="1"/>
          <p:nvPr/>
        </p:nvSpPr>
        <p:spPr>
          <a:xfrm>
            <a:off x="24612488" y="18906472"/>
            <a:ext cx="14571775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dirty="0"/>
              <a:t>Individuele medewerkers opvolgen </a:t>
            </a:r>
          </a:p>
          <a:p>
            <a:r>
              <a:rPr lang="nl-NL" sz="6000" dirty="0"/>
              <a:t>o.b.v. survey scores met ingestelde triggers</a:t>
            </a:r>
          </a:p>
          <a:p>
            <a:endParaRPr lang="nl-NL" sz="60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DE282C0-66D5-F0E7-A087-0C936C460DE2}"/>
              </a:ext>
            </a:extLst>
          </p:cNvPr>
          <p:cNvSpPr/>
          <p:nvPr/>
        </p:nvSpPr>
        <p:spPr>
          <a:xfrm>
            <a:off x="10857055" y="18830823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361EFA-4266-D7A1-E8D3-83FC373A4734}"/>
              </a:ext>
            </a:extLst>
          </p:cNvPr>
          <p:cNvSpPr txBox="1"/>
          <p:nvPr/>
        </p:nvSpPr>
        <p:spPr>
          <a:xfrm>
            <a:off x="-2969038" y="18906472"/>
            <a:ext cx="13563853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sz="11500" b="1" dirty="0"/>
              <a:t>Structurele verbeteringen</a:t>
            </a:r>
            <a:r>
              <a:rPr lang="nl-NL" sz="6000" dirty="0"/>
              <a:t> </a:t>
            </a:r>
          </a:p>
          <a:p>
            <a:pPr algn="r"/>
            <a:r>
              <a:rPr lang="nl-NL" sz="6000" dirty="0"/>
              <a:t>vanuit journey metingen oppakken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39D2579-2F4D-DDC6-1947-81E649400D5F}"/>
              </a:ext>
            </a:extLst>
          </p:cNvPr>
          <p:cNvSpPr/>
          <p:nvPr/>
        </p:nvSpPr>
        <p:spPr>
          <a:xfrm>
            <a:off x="10857055" y="26766129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837578-7644-B32D-3BBB-7E0C8B417449}"/>
              </a:ext>
            </a:extLst>
          </p:cNvPr>
          <p:cNvSpPr txBox="1"/>
          <p:nvPr/>
        </p:nvSpPr>
        <p:spPr>
          <a:xfrm>
            <a:off x="16509560" y="27050209"/>
            <a:ext cx="22646354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500" b="1" dirty="0"/>
              <a:t>Continue verbetercyclus inrichten </a:t>
            </a:r>
            <a:endParaRPr lang="nl-NL" sz="6000" b="1" dirty="0"/>
          </a:p>
          <a:p>
            <a:r>
              <a:rPr lang="nl-NL" sz="6000" dirty="0"/>
              <a:t>Rollen &amp; verantwoordelijkheden, frequentie, proces,…</a:t>
            </a:r>
          </a:p>
          <a:p>
            <a:endParaRPr lang="nl-NL" sz="60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C449950-2413-8732-5010-664052902AA7}"/>
              </a:ext>
            </a:extLst>
          </p:cNvPr>
          <p:cNvSpPr/>
          <p:nvPr/>
        </p:nvSpPr>
        <p:spPr>
          <a:xfrm>
            <a:off x="29763069" y="8053529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162A77-57FB-1B5C-75D6-188427B39009}"/>
              </a:ext>
            </a:extLst>
          </p:cNvPr>
          <p:cNvSpPr txBox="1"/>
          <p:nvPr/>
        </p:nvSpPr>
        <p:spPr>
          <a:xfrm>
            <a:off x="10745895" y="9074805"/>
            <a:ext cx="18236590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l-NL" sz="11500" b="1" dirty="0"/>
              <a:t>Verbeteringen continu testen </a:t>
            </a:r>
            <a:r>
              <a:rPr lang="nl-NL" sz="6000" dirty="0"/>
              <a:t>met EX panel (voor én na implementatie)</a:t>
            </a:r>
          </a:p>
          <a:p>
            <a:pPr algn="r"/>
            <a:endParaRPr lang="nl-NL" sz="6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3937464-BB80-7BBD-E5D8-9739C0826F95}"/>
              </a:ext>
            </a:extLst>
          </p:cNvPr>
          <p:cNvSpPr/>
          <p:nvPr/>
        </p:nvSpPr>
        <p:spPr>
          <a:xfrm>
            <a:off x="18992943" y="18830823"/>
            <a:ext cx="5040000" cy="5040000"/>
          </a:xfrm>
          <a:prstGeom prst="rect">
            <a:avLst/>
          </a:prstGeom>
          <a:solidFill>
            <a:schemeClr val="bg2"/>
          </a:solidFill>
          <a:ln w="28575"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01CCDCD6-F906-50B8-B337-FC9FA9FC2A8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407944" y="840619"/>
            <a:ext cx="3810000" cy="38100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4731AFC3-02F2-944F-98F0-E8431048E8D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07944" y="8498923"/>
            <a:ext cx="3810000" cy="3810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5D0D6C52-5BB0-D3ED-C36F-4F924429B19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07943" y="19439731"/>
            <a:ext cx="3810000" cy="3810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4ACFCABE-A155-F975-A398-3F69F3E2F8A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40227" y="19279018"/>
            <a:ext cx="3810000" cy="3810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3A6009F4-042A-32C1-6157-1ED89854E59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40227" y="27367090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84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12755"/>
              <a:t>Zo helpen wij je verder</a:t>
            </a:r>
          </a:p>
        </p:txBody>
      </p:sp>
      <p:sp>
        <p:nvSpPr>
          <p:cNvPr id="3" name="Stap 1"/>
          <p:cNvSpPr/>
          <p:nvPr/>
        </p:nvSpPr>
        <p:spPr>
          <a:xfrm>
            <a:off x="2138370" y="7581495"/>
            <a:ext cx="16912566" cy="6298473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Nummer"/>
          <p:cNvSpPr/>
          <p:nvPr/>
        </p:nvSpPr>
        <p:spPr>
          <a:xfrm>
            <a:off x="2915959" y="8359084"/>
            <a:ext cx="1943973" cy="1943973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6909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5" name="Kop"/>
          <p:cNvSpPr txBox="1"/>
          <p:nvPr/>
        </p:nvSpPr>
        <p:spPr>
          <a:xfrm>
            <a:off x="2915959" y="10536334"/>
            <a:ext cx="15551785" cy="13607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972" b="1" i="0">
                <a:solidFill>
                  <a:srgbClr val="2E7880"/>
                </a:solidFill>
              </a:rPr>
              <a:t>Luisteren</a:t>
            </a:r>
          </a:p>
        </p:txBody>
      </p:sp>
      <p:sp>
        <p:nvSpPr>
          <p:cNvPr id="6" name="Uitleg"/>
          <p:cNvSpPr txBox="1"/>
          <p:nvPr/>
        </p:nvSpPr>
        <p:spPr>
          <a:xfrm>
            <a:off x="2915959" y="11858236"/>
            <a:ext cx="15551785" cy="19439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580" b="0" i="0">
                <a:solidFill>
                  <a:srgbClr val="595959"/>
                </a:solidFill>
              </a:rPr>
              <a:t>Diepte-interviews en focusgroepen, ook met wie afhaakte.</a:t>
            </a:r>
          </a:p>
        </p:txBody>
      </p:sp>
      <p:sp>
        <p:nvSpPr>
          <p:cNvPr id="7" name="Stap 2"/>
          <p:cNvSpPr/>
          <p:nvPr/>
        </p:nvSpPr>
        <p:spPr>
          <a:xfrm>
            <a:off x="19828526" y="7581495"/>
            <a:ext cx="16912566" cy="6298473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Nummer"/>
          <p:cNvSpPr/>
          <p:nvPr/>
        </p:nvSpPr>
        <p:spPr>
          <a:xfrm>
            <a:off x="20606115" y="8359084"/>
            <a:ext cx="1943973" cy="1943973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6909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9" name="Kop"/>
          <p:cNvSpPr txBox="1"/>
          <p:nvPr/>
        </p:nvSpPr>
        <p:spPr>
          <a:xfrm>
            <a:off x="20606115" y="10536334"/>
            <a:ext cx="15551785" cy="13607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972" b="1" i="0">
                <a:solidFill>
                  <a:srgbClr val="2E7880"/>
                </a:solidFill>
              </a:rPr>
              <a:t>Inzichtelijk maken</a:t>
            </a:r>
          </a:p>
        </p:txBody>
      </p:sp>
      <p:sp>
        <p:nvSpPr>
          <p:cNvPr id="10" name="Uitleg"/>
          <p:cNvSpPr txBox="1"/>
          <p:nvPr/>
        </p:nvSpPr>
        <p:spPr>
          <a:xfrm>
            <a:off x="20606115" y="11858236"/>
            <a:ext cx="15551785" cy="19439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580" b="0" i="0">
                <a:solidFill>
                  <a:srgbClr val="595959"/>
                </a:solidFill>
              </a:rPr>
              <a:t>De reis in beeld, met de echte woorden en emoties van je medewerkers.</a:t>
            </a:r>
          </a:p>
        </p:txBody>
      </p:sp>
      <p:sp>
        <p:nvSpPr>
          <p:cNvPr id="11" name="Stap 3"/>
          <p:cNvSpPr/>
          <p:nvPr/>
        </p:nvSpPr>
        <p:spPr>
          <a:xfrm>
            <a:off x="2138370" y="14657557"/>
            <a:ext cx="16912566" cy="6298473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Nummer"/>
          <p:cNvSpPr/>
          <p:nvPr/>
        </p:nvSpPr>
        <p:spPr>
          <a:xfrm>
            <a:off x="2915959" y="15435146"/>
            <a:ext cx="1943973" cy="1943973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6909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3" name="Kop"/>
          <p:cNvSpPr txBox="1"/>
          <p:nvPr/>
        </p:nvSpPr>
        <p:spPr>
          <a:xfrm>
            <a:off x="2915959" y="17612396"/>
            <a:ext cx="15551785" cy="13607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972" b="1" i="0">
                <a:solidFill>
                  <a:srgbClr val="2E7880"/>
                </a:solidFill>
              </a:rPr>
              <a:t>Verbeteren</a:t>
            </a:r>
          </a:p>
        </p:txBody>
      </p:sp>
      <p:sp>
        <p:nvSpPr>
          <p:cNvPr id="14" name="Uitleg"/>
          <p:cNvSpPr txBox="1"/>
          <p:nvPr/>
        </p:nvSpPr>
        <p:spPr>
          <a:xfrm>
            <a:off x="2915959" y="18934298"/>
            <a:ext cx="15551785" cy="19439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580" b="0" i="0">
                <a:solidFill>
                  <a:srgbClr val="595959"/>
                </a:solidFill>
              </a:rPr>
              <a:t>Interactieve werksessies met je team, van quick wins tot grote stappen.</a:t>
            </a:r>
          </a:p>
        </p:txBody>
      </p:sp>
      <p:sp>
        <p:nvSpPr>
          <p:cNvPr id="15" name="Stap 4"/>
          <p:cNvSpPr/>
          <p:nvPr/>
        </p:nvSpPr>
        <p:spPr>
          <a:xfrm>
            <a:off x="19828526" y="14657557"/>
            <a:ext cx="16912566" cy="6298473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Nummer"/>
          <p:cNvSpPr/>
          <p:nvPr/>
        </p:nvSpPr>
        <p:spPr>
          <a:xfrm>
            <a:off x="20606115" y="15435146"/>
            <a:ext cx="1943973" cy="1943973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6909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7" name="Kop"/>
          <p:cNvSpPr txBox="1"/>
          <p:nvPr/>
        </p:nvSpPr>
        <p:spPr>
          <a:xfrm>
            <a:off x="20606115" y="17612396"/>
            <a:ext cx="15551785" cy="13607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972" b="1" i="0">
                <a:solidFill>
                  <a:srgbClr val="2E7880"/>
                </a:solidFill>
              </a:rPr>
              <a:t>Verankeren</a:t>
            </a:r>
          </a:p>
        </p:txBody>
      </p:sp>
      <p:sp>
        <p:nvSpPr>
          <p:cNvPr id="18" name="Uitleg"/>
          <p:cNvSpPr txBox="1"/>
          <p:nvPr/>
        </p:nvSpPr>
        <p:spPr>
          <a:xfrm>
            <a:off x="20606115" y="18934298"/>
            <a:ext cx="15551785" cy="19439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5580" b="0" i="0">
                <a:solidFill>
                  <a:srgbClr val="595959"/>
                </a:solidFill>
              </a:rPr>
              <a:t>Vertaling naar processen, eigenaren en een roadmap, zodat het blijft.</a:t>
            </a:r>
          </a:p>
        </p:txBody>
      </p:sp>
      <p:sp>
        <p:nvSpPr>
          <p:cNvPr id="19" name="Kop luisteren"/>
          <p:cNvSpPr txBox="1"/>
          <p:nvPr/>
        </p:nvSpPr>
        <p:spPr>
          <a:xfrm>
            <a:off x="2138370" y="21928017"/>
            <a:ext cx="34602722" cy="11663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909" b="1" i="0">
                <a:solidFill>
                  <a:srgbClr val="404040"/>
                </a:solidFill>
              </a:rPr>
              <a:t>Twee manieren om te luisteren</a:t>
            </a:r>
          </a:p>
        </p:txBody>
      </p:sp>
      <p:sp>
        <p:nvSpPr>
          <p:cNvPr id="20" name="Met focusgroepen"/>
          <p:cNvSpPr/>
          <p:nvPr/>
        </p:nvSpPr>
        <p:spPr>
          <a:xfrm>
            <a:off x="2138370" y="23483195"/>
            <a:ext cx="16912566" cy="485993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7499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kst"/>
          <p:cNvSpPr txBox="1"/>
          <p:nvPr/>
        </p:nvSpPr>
        <p:spPr>
          <a:xfrm>
            <a:off x="2838200" y="23794231"/>
            <a:ext cx="15668423" cy="4237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850"/>
              </a:spcAft>
            </a:pPr>
            <a:r>
              <a:rPr sz="5102" b="1" i="0">
                <a:solidFill>
                  <a:srgbClr val="2E7880"/>
                </a:solidFill>
              </a:rPr>
              <a:t>Met focusgroepen</a:t>
            </a:r>
          </a:p>
          <a:p>
            <a:pPr algn="l">
              <a:spcAft>
                <a:spcPts val="850"/>
              </a:spcAft>
            </a:pPr>
            <a:r>
              <a:rPr sz="5580" b="0" i="0">
                <a:solidFill>
                  <a:srgbClr val="595959"/>
                </a:solidFill>
              </a:rPr>
              <a:t>Compact en snel, geschikt voor bijvoorbeeld onboarding.</a:t>
            </a:r>
          </a:p>
        </p:txBody>
      </p:sp>
      <p:sp>
        <p:nvSpPr>
          <p:cNvPr id="22" name="Met diepte-interviews"/>
          <p:cNvSpPr/>
          <p:nvPr/>
        </p:nvSpPr>
        <p:spPr>
          <a:xfrm>
            <a:off x="19828526" y="23483195"/>
            <a:ext cx="16912566" cy="485993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67499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kst"/>
          <p:cNvSpPr txBox="1"/>
          <p:nvPr/>
        </p:nvSpPr>
        <p:spPr>
          <a:xfrm>
            <a:off x="20528356" y="23794231"/>
            <a:ext cx="15668423" cy="42378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850"/>
              </a:spcAft>
            </a:pPr>
            <a:r>
              <a:rPr sz="5102" b="1" i="0">
                <a:solidFill>
                  <a:srgbClr val="2E7880"/>
                </a:solidFill>
              </a:rPr>
              <a:t>Met diepte-interviews</a:t>
            </a:r>
          </a:p>
          <a:p>
            <a:pPr algn="l">
              <a:spcAft>
                <a:spcPts val="850"/>
              </a:spcAft>
            </a:pPr>
            <a:r>
              <a:rPr sz="5580" b="0" i="0">
                <a:solidFill>
                  <a:srgbClr val="595959"/>
                </a:solidFill>
              </a:rPr>
              <a:t>Grondig en vertrouwelijk, geschikt voor de hele reis of gevoelige thema's zoals verzuim.</a:t>
            </a:r>
          </a:p>
        </p:txBody>
      </p:sp>
      <p:sp>
        <p:nvSpPr>
          <p:cNvPr id="24" name="Extra"/>
          <p:cNvSpPr txBox="1"/>
          <p:nvPr/>
        </p:nvSpPr>
        <p:spPr>
          <a:xfrm>
            <a:off x="2138370" y="28926320"/>
            <a:ext cx="34602722" cy="311035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850"/>
              </a:spcAft>
            </a:pPr>
            <a:r>
              <a:rPr sz="5580" b="0" i="0">
                <a:solidFill>
                  <a:srgbClr val="595959"/>
                </a:solidFill>
              </a:rPr>
              <a:t>Ook voor EX-managers: we denken 1-op-1 met je mee en organiseren feedbacksessies met medewerkers.</a:t>
            </a:r>
          </a:p>
          <a:p>
            <a:pPr algn="l">
              <a:spcAft>
                <a:spcPts val="850"/>
              </a:spcAft>
            </a:pPr>
            <a:r>
              <a:rPr sz="5580" b="0" i="0">
                <a:solidFill>
                  <a:srgbClr val="595959"/>
                </a:solidFill>
              </a:rPr>
              <a:t>Liever eerst zelf aan de slag? We denken ook 1-op-1 met je mee.</a:t>
            </a:r>
          </a:p>
        </p:txBody>
      </p:sp>
      <p:sp>
        <p:nvSpPr>
          <p:cNvPr id="25" name="Resultaat"/>
          <p:cNvSpPr/>
          <p:nvPr/>
        </p:nvSpPr>
        <p:spPr>
          <a:xfrm>
            <a:off x="2138370" y="32231074"/>
            <a:ext cx="34602722" cy="2915959"/>
          </a:xfrm>
          <a:prstGeom prst="roundRect">
            <a:avLst>
              <a:gd name="adj" fmla="val 30000"/>
            </a:avLst>
          </a:prstGeom>
          <a:solidFill>
            <a:srgbClr val="EE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6377" b="1">
                <a:solidFill>
                  <a:srgbClr val="98733A"/>
                </a:solidFill>
              </a:rPr>
              <a:t>Resultaat</a:t>
            </a:r>
          </a:p>
          <a:p>
            <a:pPr algn="ctr"/>
            <a:r>
              <a:rPr sz="5846">
                <a:solidFill>
                  <a:srgbClr val="404040"/>
                </a:solidFill>
              </a:rPr>
              <a:t>hogere medewerkertevredenheid · aantrekkelijke werkgever · minder verzuim en verloop</a:t>
            </a:r>
          </a:p>
        </p:txBody>
      </p:sp>
      <p:sp>
        <p:nvSpPr>
          <p:cNvPr id="26" name="Plan een gesprek">
            <a:hlinkClick r:id="rId2"/>
          </p:cNvPr>
          <p:cNvSpPr/>
          <p:nvPr/>
        </p:nvSpPr>
        <p:spPr>
          <a:xfrm>
            <a:off x="2138370" y="35730226"/>
            <a:ext cx="34602722" cy="2186969"/>
          </a:xfrm>
          <a:prstGeom prst="roundRect">
            <a:avLst>
              <a:gd name="adj" fmla="val 50000"/>
            </a:avLst>
          </a:prstGeom>
          <a:solidFill>
            <a:srgbClr val="60B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6643" b="1">
                <a:solidFill>
                  <a:srgbClr val="FFFFFF"/>
                </a:solidFill>
              </a:rPr>
              <a:t>Hulp nodig? Plan een gesprek  →  </a:t>
            </a:r>
            <a:r>
              <a:rPr sz="6643" u="sng">
                <a:solidFill>
                  <a:srgbClr val="FFFFFF"/>
                </a:solidFill>
              </a:rPr>
              <a:t>calendly.com/anoukpiening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2332767" y="3110357"/>
            <a:ext cx="34213927" cy="699830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1700"/>
              </a:spcAft>
            </a:pPr>
            <a:r>
              <a:rPr sz="14881" b="1" i="0">
                <a:solidFill>
                  <a:srgbClr val="FFFFFF"/>
                </a:solidFill>
              </a:rPr>
              <a:t>Vragen of een keer kennismaken?</a:t>
            </a:r>
          </a:p>
          <a:p>
            <a:pPr algn="l">
              <a:spcAft>
                <a:spcPts val="1700"/>
              </a:spcAft>
            </a:pPr>
            <a:r>
              <a:rPr sz="14881" b="0" i="0">
                <a:solidFill>
                  <a:srgbClr val="FFFFFF"/>
                </a:solidFill>
              </a:rPr>
              <a:t>We helpen je graag.</a:t>
            </a:r>
          </a:p>
        </p:txBody>
      </p:sp>
      <p:sp>
        <p:nvSpPr>
          <p:cNvPr id="3" name="Agenda"/>
          <p:cNvSpPr txBox="1"/>
          <p:nvPr/>
        </p:nvSpPr>
        <p:spPr>
          <a:xfrm>
            <a:off x="2332767" y="10691852"/>
            <a:ext cx="34213927" cy="15551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35" b="0" i="0">
                <a:solidFill>
                  <a:srgbClr val="FFFFFF"/>
                </a:solidFill>
              </a:rPr>
              <a:t>Plan een gesprek via:</a:t>
            </a:r>
          </a:p>
        </p:txBody>
      </p:sp>
      <p:sp>
        <p:nvSpPr>
          <p:cNvPr id="4" name="Agenda link">
            <a:hlinkClick r:id="rId2"/>
          </p:cNvPr>
          <p:cNvSpPr txBox="1"/>
          <p:nvPr/>
        </p:nvSpPr>
        <p:spPr>
          <a:xfrm>
            <a:off x="2332767" y="12130392"/>
            <a:ext cx="34213927" cy="1749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35" b="1" i="0" u="sng">
                <a:solidFill>
                  <a:srgbClr val="FFFFFF"/>
                </a:solidFill>
              </a:rPr>
              <a:t>calendly.com/anoukpiening</a:t>
            </a:r>
          </a:p>
        </p:txBody>
      </p:sp>
      <p:sp>
        <p:nvSpPr>
          <p:cNvPr id="5" name="Kaart"/>
          <p:cNvSpPr/>
          <p:nvPr/>
        </p:nvSpPr>
        <p:spPr>
          <a:xfrm>
            <a:off x="2332767" y="15162990"/>
            <a:ext cx="21772499" cy="6609508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" name="Foto" descr="anou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357" y="15940579"/>
            <a:ext cx="5054330" cy="5054330"/>
          </a:xfrm>
          <a:prstGeom prst="ellipse">
            <a:avLst/>
          </a:prstGeom>
        </p:spPr>
      </p:pic>
      <p:sp>
        <p:nvSpPr>
          <p:cNvPr id="7" name="Naam"/>
          <p:cNvSpPr txBox="1"/>
          <p:nvPr/>
        </p:nvSpPr>
        <p:spPr>
          <a:xfrm>
            <a:off x="8942276" y="16523771"/>
            <a:ext cx="14774195" cy="15551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3" b="1" i="0">
                <a:solidFill>
                  <a:srgbClr val="98733A"/>
                </a:solidFill>
              </a:rPr>
              <a:t>Anouk Piening</a:t>
            </a:r>
          </a:p>
        </p:txBody>
      </p:sp>
      <p:sp>
        <p:nvSpPr>
          <p:cNvPr id="8" name="Mail">
            <a:hlinkClick r:id="rId4"/>
          </p:cNvPr>
          <p:cNvSpPr txBox="1"/>
          <p:nvPr/>
        </p:nvSpPr>
        <p:spPr>
          <a:xfrm>
            <a:off x="8942276" y="18078950"/>
            <a:ext cx="14774195" cy="13607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909" b="0" i="0" u="sng">
                <a:solidFill>
                  <a:srgbClr val="404040"/>
                </a:solidFill>
              </a:rPr>
              <a:t>anouk@studiocix.com</a:t>
            </a:r>
          </a:p>
        </p:txBody>
      </p:sp>
      <p:sp>
        <p:nvSpPr>
          <p:cNvPr id="9" name="Telefoon"/>
          <p:cNvSpPr txBox="1"/>
          <p:nvPr/>
        </p:nvSpPr>
        <p:spPr>
          <a:xfrm>
            <a:off x="8942276" y="19439731"/>
            <a:ext cx="14774195" cy="13607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6909" b="0" i="0">
                <a:solidFill>
                  <a:srgbClr val="404040"/>
                </a:solidFill>
              </a:rPr>
              <a:t>+31 6 11953340</a:t>
            </a:r>
          </a:p>
        </p:txBody>
      </p:sp>
      <p:pic>
        <p:nvPicPr>
          <p:cNvPr id="10" name="Logo" descr="Logo-Studio-CIX-1080x1080-final-WHITE-WHITE_20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96606" y="23716472"/>
            <a:ext cx="10886249" cy="10886249"/>
          </a:xfrm>
          <a:prstGeom prst="rect">
            <a:avLst/>
          </a:prstGeom>
        </p:spPr>
      </p:pic>
      <p:sp>
        <p:nvSpPr>
          <p:cNvPr id="11" name="Website">
            <a:hlinkClick r:id="rId6"/>
          </p:cNvPr>
          <p:cNvSpPr txBox="1"/>
          <p:nvPr/>
        </p:nvSpPr>
        <p:spPr>
          <a:xfrm>
            <a:off x="2332767" y="34991516"/>
            <a:ext cx="34213927" cy="15551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3" b="0" i="0" u="sng">
                <a:solidFill>
                  <a:srgbClr val="FFFFFF"/>
                </a:solidFill>
              </a:rPr>
              <a:t>studiocix.com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036e0a74f67ba7fba8b432fe1cbcb1e279f331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akmedianet Template-set">
  <a:themeElements>
    <a:clrScheme name="Studio CIX">
      <a:dk1>
        <a:srgbClr val="7C7C7C"/>
      </a:dk1>
      <a:lt1>
        <a:sysClr val="window" lastClr="FFFFFF"/>
      </a:lt1>
      <a:dk2>
        <a:srgbClr val="60B3BB"/>
      </a:dk2>
      <a:lt2>
        <a:srgbClr val="CEDBE6"/>
      </a:lt2>
      <a:accent1>
        <a:srgbClr val="60B3BB"/>
      </a:accent1>
      <a:accent2>
        <a:srgbClr val="98733A"/>
      </a:accent2>
      <a:accent3>
        <a:srgbClr val="4697A1"/>
      </a:accent3>
      <a:accent4>
        <a:srgbClr val="BFBFBF"/>
      </a:accent4>
      <a:accent5>
        <a:srgbClr val="A5A5A5"/>
      </a:accent5>
      <a:accent6>
        <a:srgbClr val="EEE3D3"/>
      </a:accent6>
      <a:hlink>
        <a:srgbClr val="98733A"/>
      </a:hlink>
      <a:folHlink>
        <a:srgbClr val="FFFFFF"/>
      </a:folHlink>
    </a:clrScheme>
    <a:fontScheme name="Studio CIX">
      <a:majorFont>
        <a:latin typeface="Roboto Condensed"/>
        <a:ea typeface=""/>
        <a:cs typeface=""/>
      </a:majorFont>
      <a:minorFont>
        <a:latin typeface="Roboto Condensed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  <wetp:taskpane dockstate="right" visibility="0" width="438" row="2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899EEA32-0782-4669-A0A6-A33526161770}">
  <we:reference id="wa104381063" version="1.0.0.1" store="en-US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1BF4F2BD-8DD8-4E8E-8004-6167A8F27240}">
  <we:reference id="wa200005234" version="1.0.0.0" store="en-US" storeType="OMEX"/>
  <we:alternateReferences>
    <we:reference id="WA200005234" version="1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6efe57-4d57-46d3-8cec-a205bf6304fc" xsi:nil="true"/>
    <lcf76f155ced4ddcb4097134ff3c332f xmlns="8f8b3583-3b50-4a6c-93c0-afa9cb4f235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9BDB5D22094D4DB21C7208366FF3AC" ma:contentTypeVersion="14" ma:contentTypeDescription="Create a new document." ma:contentTypeScope="" ma:versionID="b31c82677f8263df8425d730cb836c76">
  <xsd:schema xmlns:xsd="http://www.w3.org/2001/XMLSchema" xmlns:xs="http://www.w3.org/2001/XMLSchema" xmlns:p="http://schemas.microsoft.com/office/2006/metadata/properties" xmlns:ns2="8f8b3583-3b50-4a6c-93c0-afa9cb4f235c" xmlns:ns3="846efe57-4d57-46d3-8cec-a205bf6304fc" targetNamespace="http://schemas.microsoft.com/office/2006/metadata/properties" ma:root="true" ma:fieldsID="a88f3a5e63119b64f4006801a07f3fe9" ns2:_="" ns3:_="">
    <xsd:import namespace="8f8b3583-3b50-4a6c-93c0-afa9cb4f235c"/>
    <xsd:import namespace="846efe57-4d57-46d3-8cec-a205bf6304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b3583-3b50-4a6c-93c0-afa9cb4f23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3a8279c-9b2f-4a4f-96ba-5e00951cf5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efe57-4d57-46d3-8cec-a205bf6304f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de4556-3ec6-466a-aeea-7e9b952c923b}" ma:internalName="TaxCatchAll" ma:showField="CatchAllData" ma:web="846efe57-4d57-46d3-8cec-a205bf6304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A1FADE-B311-4008-9759-F2AA34B46B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B79BA7-D3C6-4D39-A40E-27759B7E18EC}">
  <ds:schemaRefs>
    <ds:schemaRef ds:uri="8f8b3583-3b50-4a6c-93c0-afa9cb4f235c"/>
    <ds:schemaRef ds:uri="http://www.w3.org/XML/1998/namespace"/>
    <ds:schemaRef ds:uri="http://purl.org/dc/elements/1.1/"/>
    <ds:schemaRef ds:uri="http://schemas.microsoft.com/office/2006/metadata/properties"/>
    <ds:schemaRef ds:uri="846efe57-4d57-46d3-8cec-a205bf6304fc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8926C1B-C3D4-4790-A6F4-0FF8DAADCA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8b3583-3b50-4a6c-93c0-afa9cb4f235c"/>
    <ds:schemaRef ds:uri="846efe57-4d57-46d3-8cec-a205bf6304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596</Words>
  <Application>Microsoft Office PowerPoint</Application>
  <PresentationFormat>Custom</PresentationFormat>
  <Paragraphs>128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Arial</vt:lpstr>
      <vt:lpstr>Calibri</vt:lpstr>
      <vt:lpstr>Cinzel</vt:lpstr>
      <vt:lpstr>Courier New</vt:lpstr>
      <vt:lpstr>Roboto Condensed</vt:lpstr>
      <vt:lpstr>Wingdings</vt:lpstr>
      <vt:lpstr>Vakmedianet Template-set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 helpen wij je verder</vt:lpstr>
      <vt:lpstr>PowerPoint Presentation</vt:lpstr>
    </vt:vector>
  </TitlesOfParts>
  <Company>Studio CIX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Starten met employee experience</dc:title>
  <dc:subject>Gratis download van Studio CIX</dc:subject>
  <dc:creator>STUDIO CIX</dc:creator>
  <cp:lastModifiedBy>Elin de Boel</cp:lastModifiedBy>
  <cp:revision>361</cp:revision>
  <cp:lastPrinted>2018-09-30T11:11:09Z</cp:lastPrinted>
  <dcterms:created xsi:type="dcterms:W3CDTF">2017-08-30T16:21:34Z</dcterms:created>
  <dcterms:modified xsi:type="dcterms:W3CDTF">2026-10-21T10:30:09Z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0x010100929BDB5D22094D4DB21C7208366FF3AC</vt:lpwstr>
  </property>
  <property fmtid="{D5CDD505-2E9C-101B-9397-08002B2CF9AE}" pid="3" name="MediaServiceImageTags">
    <vt:lpwstr/>
  </property>
</Properties>
</file>